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Source Code Pro"/>
      <p:regular r:id="rId33"/>
      <p:bold r:id="rId34"/>
      <p:italic r:id="rId35"/>
      <p:boldItalic r:id="rId36"/>
    </p:embeddedFont>
    <p:embeddedFont>
      <p:font typeface="Oswald Light"/>
      <p:regular r:id="rId37"/>
      <p:bold r:id="rId38"/>
    </p:embeddedFont>
    <p:embeddedFont>
      <p:font typeface="Oswald"/>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SourceCodePr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SourceCodePro-italic.fntdata"/><Relationship Id="rId12" Type="http://schemas.openxmlformats.org/officeDocument/2006/relationships/slide" Target="slides/slide7.xml"/><Relationship Id="rId34" Type="http://schemas.openxmlformats.org/officeDocument/2006/relationships/font" Target="fonts/SourceCodePro-bold.fntdata"/><Relationship Id="rId15" Type="http://schemas.openxmlformats.org/officeDocument/2006/relationships/slide" Target="slides/slide10.xml"/><Relationship Id="rId37" Type="http://schemas.openxmlformats.org/officeDocument/2006/relationships/font" Target="fonts/OswaldLight-regular.fntdata"/><Relationship Id="rId14" Type="http://schemas.openxmlformats.org/officeDocument/2006/relationships/slide" Target="slides/slide9.xml"/><Relationship Id="rId36" Type="http://schemas.openxmlformats.org/officeDocument/2006/relationships/font" Target="fonts/SourceCodePro-boldItalic.fntdata"/><Relationship Id="rId17" Type="http://schemas.openxmlformats.org/officeDocument/2006/relationships/slide" Target="slides/slide12.xml"/><Relationship Id="rId39" Type="http://schemas.openxmlformats.org/officeDocument/2006/relationships/font" Target="fonts/Oswald-regular.fntdata"/><Relationship Id="rId16" Type="http://schemas.openxmlformats.org/officeDocument/2006/relationships/slide" Target="slides/slide11.xml"/><Relationship Id="rId38" Type="http://schemas.openxmlformats.org/officeDocument/2006/relationships/font" Target="fonts/OswaldLigh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6f80d1f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6f80d1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7f84ffd097_0_8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7f84ffd097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7f84ffd097_0_9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7f84ffd097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7f84ffd097_0_10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7f84ffd097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7f84ffd097_0_1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7f84ffd097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7f84ffd097_0_1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7f84ffd097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7f84ffd097_0_1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7f84ffd097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7f84ffd097_0_13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7f84ffd097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7f84ffd097_0_14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7f84ffd097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7f84ffd097_0_15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7f84ffd097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7f84ffd097_0_16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7f84ffd097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6f80d1f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6f80d1f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7f84ffd097_0_17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7f84ffd097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7f84ffd097_0_2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7f84ffd097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7f84ffd097_0_18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7f84ffd097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7f84ffd097_0_19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7f84ffd097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7f84ffd097_0_20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7f84ffd097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7f84ffd097_0_2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7f84ffd097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7f84ffd097_0_2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7f84ffd097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c6f80d1ff_0_6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c6f80d1f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c6f80d1ff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c6f80d1f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7f84ffd097_0_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7f84ffd09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7f84ffd097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7f84ffd09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7f84ffd097_0_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7f84ffd09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7f84ffd097_0_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7f84ffd09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7f84ffd097_0_4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7f84ffd09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7f84ffd097_0_6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7f84ffd09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600"/>
              <a:buFont typeface="Oswald"/>
              <a:buNone/>
              <a:defRPr sz="3600">
                <a:latin typeface="Oswald"/>
                <a:ea typeface="Oswald"/>
                <a:cs typeface="Oswald"/>
                <a:sym typeface="Oswald"/>
              </a:defRPr>
            </a:lvl1pPr>
            <a:lvl2pPr lvl="1" rtl="0" algn="ctr">
              <a:lnSpc>
                <a:spcPct val="100000"/>
              </a:lnSpc>
              <a:spcBef>
                <a:spcPts val="0"/>
              </a:spcBef>
              <a:spcAft>
                <a:spcPts val="0"/>
              </a:spcAft>
              <a:buSzPts val="3600"/>
              <a:buFont typeface="Oswald"/>
              <a:buNone/>
              <a:defRPr sz="3600">
                <a:latin typeface="Oswald"/>
                <a:ea typeface="Oswald"/>
                <a:cs typeface="Oswald"/>
                <a:sym typeface="Oswald"/>
              </a:defRPr>
            </a:lvl2pPr>
            <a:lvl3pPr lvl="2" rtl="0" algn="ctr">
              <a:lnSpc>
                <a:spcPct val="100000"/>
              </a:lnSpc>
              <a:spcBef>
                <a:spcPts val="0"/>
              </a:spcBef>
              <a:spcAft>
                <a:spcPts val="0"/>
              </a:spcAft>
              <a:buSzPts val="3600"/>
              <a:buFont typeface="Oswald"/>
              <a:buNone/>
              <a:defRPr sz="3600">
                <a:latin typeface="Oswald"/>
                <a:ea typeface="Oswald"/>
                <a:cs typeface="Oswald"/>
                <a:sym typeface="Oswald"/>
              </a:defRPr>
            </a:lvl3pPr>
            <a:lvl4pPr lvl="3" rtl="0" algn="ctr">
              <a:lnSpc>
                <a:spcPct val="100000"/>
              </a:lnSpc>
              <a:spcBef>
                <a:spcPts val="0"/>
              </a:spcBef>
              <a:spcAft>
                <a:spcPts val="0"/>
              </a:spcAft>
              <a:buSzPts val="3600"/>
              <a:buFont typeface="Oswald"/>
              <a:buNone/>
              <a:defRPr sz="3600">
                <a:latin typeface="Oswald"/>
                <a:ea typeface="Oswald"/>
                <a:cs typeface="Oswald"/>
                <a:sym typeface="Oswald"/>
              </a:defRPr>
            </a:lvl4pPr>
            <a:lvl5pPr lvl="4" rtl="0" algn="ctr">
              <a:lnSpc>
                <a:spcPct val="100000"/>
              </a:lnSpc>
              <a:spcBef>
                <a:spcPts val="0"/>
              </a:spcBef>
              <a:spcAft>
                <a:spcPts val="0"/>
              </a:spcAft>
              <a:buSzPts val="3600"/>
              <a:buFont typeface="Oswald"/>
              <a:buNone/>
              <a:defRPr sz="3600">
                <a:latin typeface="Oswald"/>
                <a:ea typeface="Oswald"/>
                <a:cs typeface="Oswald"/>
                <a:sym typeface="Oswald"/>
              </a:defRPr>
            </a:lvl5pPr>
            <a:lvl6pPr lvl="5" rtl="0" algn="ctr">
              <a:lnSpc>
                <a:spcPct val="100000"/>
              </a:lnSpc>
              <a:spcBef>
                <a:spcPts val="0"/>
              </a:spcBef>
              <a:spcAft>
                <a:spcPts val="0"/>
              </a:spcAft>
              <a:buSzPts val="3600"/>
              <a:buFont typeface="Oswald"/>
              <a:buNone/>
              <a:defRPr sz="3600">
                <a:latin typeface="Oswald"/>
                <a:ea typeface="Oswald"/>
                <a:cs typeface="Oswald"/>
                <a:sym typeface="Oswald"/>
              </a:defRPr>
            </a:lvl6pPr>
            <a:lvl7pPr lvl="6" rtl="0" algn="ctr">
              <a:lnSpc>
                <a:spcPct val="100000"/>
              </a:lnSpc>
              <a:spcBef>
                <a:spcPts val="0"/>
              </a:spcBef>
              <a:spcAft>
                <a:spcPts val="0"/>
              </a:spcAft>
              <a:buSzPts val="3600"/>
              <a:buFont typeface="Oswald"/>
              <a:buNone/>
              <a:defRPr sz="3600">
                <a:latin typeface="Oswald"/>
                <a:ea typeface="Oswald"/>
                <a:cs typeface="Oswald"/>
                <a:sym typeface="Oswald"/>
              </a:defRPr>
            </a:lvl7pPr>
            <a:lvl8pPr lvl="7" rtl="0" algn="ctr">
              <a:lnSpc>
                <a:spcPct val="100000"/>
              </a:lnSpc>
              <a:spcBef>
                <a:spcPts val="0"/>
              </a:spcBef>
              <a:spcAft>
                <a:spcPts val="0"/>
              </a:spcAft>
              <a:buSzPts val="3600"/>
              <a:buFont typeface="Oswald"/>
              <a:buNone/>
              <a:defRPr sz="3600">
                <a:latin typeface="Oswald"/>
                <a:ea typeface="Oswald"/>
                <a:cs typeface="Oswald"/>
                <a:sym typeface="Oswald"/>
              </a:defRPr>
            </a:lvl8pPr>
            <a:lvl9pPr lvl="8" rtl="0"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600"/>
              <a:buNone/>
              <a:defRPr sz="4600">
                <a:solidFill>
                  <a:schemeClr val="lt1"/>
                </a:solidFill>
              </a:defRPr>
            </a:lvl1pPr>
            <a:lvl2pPr lvl="1" rtl="0" algn="ctr">
              <a:spcBef>
                <a:spcPts val="0"/>
              </a:spcBef>
              <a:spcAft>
                <a:spcPts val="0"/>
              </a:spcAft>
              <a:buClr>
                <a:schemeClr val="lt1"/>
              </a:buClr>
              <a:buSzPts val="4600"/>
              <a:buNone/>
              <a:defRPr sz="4600">
                <a:solidFill>
                  <a:schemeClr val="lt1"/>
                </a:solidFill>
              </a:defRPr>
            </a:lvl2pPr>
            <a:lvl3pPr lvl="2" rtl="0" algn="ctr">
              <a:spcBef>
                <a:spcPts val="0"/>
              </a:spcBef>
              <a:spcAft>
                <a:spcPts val="0"/>
              </a:spcAft>
              <a:buClr>
                <a:schemeClr val="lt1"/>
              </a:buClr>
              <a:buSzPts val="4600"/>
              <a:buNone/>
              <a:defRPr sz="4600">
                <a:solidFill>
                  <a:schemeClr val="lt1"/>
                </a:solidFill>
              </a:defRPr>
            </a:lvl3pPr>
            <a:lvl4pPr lvl="3" rtl="0" algn="ctr">
              <a:spcBef>
                <a:spcPts val="0"/>
              </a:spcBef>
              <a:spcAft>
                <a:spcPts val="0"/>
              </a:spcAft>
              <a:buClr>
                <a:schemeClr val="lt1"/>
              </a:buClr>
              <a:buSzPts val="4600"/>
              <a:buNone/>
              <a:defRPr sz="4600">
                <a:solidFill>
                  <a:schemeClr val="lt1"/>
                </a:solidFill>
              </a:defRPr>
            </a:lvl4pPr>
            <a:lvl5pPr lvl="4" rtl="0" algn="ctr">
              <a:spcBef>
                <a:spcPts val="0"/>
              </a:spcBef>
              <a:spcAft>
                <a:spcPts val="0"/>
              </a:spcAft>
              <a:buClr>
                <a:schemeClr val="lt1"/>
              </a:buClr>
              <a:buSzPts val="4600"/>
              <a:buNone/>
              <a:defRPr sz="4600">
                <a:solidFill>
                  <a:schemeClr val="lt1"/>
                </a:solidFill>
              </a:defRPr>
            </a:lvl5pPr>
            <a:lvl6pPr lvl="5" rtl="0" algn="ctr">
              <a:spcBef>
                <a:spcPts val="0"/>
              </a:spcBef>
              <a:spcAft>
                <a:spcPts val="0"/>
              </a:spcAft>
              <a:buClr>
                <a:schemeClr val="lt1"/>
              </a:buClr>
              <a:buSzPts val="4600"/>
              <a:buNone/>
              <a:defRPr sz="4600">
                <a:solidFill>
                  <a:schemeClr val="lt1"/>
                </a:solidFill>
              </a:defRPr>
            </a:lvl6pPr>
            <a:lvl7pPr lvl="6" rtl="0" algn="ctr">
              <a:spcBef>
                <a:spcPts val="0"/>
              </a:spcBef>
              <a:spcAft>
                <a:spcPts val="0"/>
              </a:spcAft>
              <a:buClr>
                <a:schemeClr val="lt1"/>
              </a:buClr>
              <a:buSzPts val="4600"/>
              <a:buNone/>
              <a:defRPr sz="4600">
                <a:solidFill>
                  <a:schemeClr val="lt1"/>
                </a:solidFill>
              </a:defRPr>
            </a:lvl7pPr>
            <a:lvl8pPr lvl="7" rtl="0" algn="ctr">
              <a:spcBef>
                <a:spcPts val="0"/>
              </a:spcBef>
              <a:spcAft>
                <a:spcPts val="0"/>
              </a:spcAft>
              <a:buClr>
                <a:schemeClr val="lt1"/>
              </a:buClr>
              <a:buSzPts val="4600"/>
              <a:buNone/>
              <a:defRPr sz="4600">
                <a:solidFill>
                  <a:schemeClr val="lt1"/>
                </a:solidFill>
              </a:defRPr>
            </a:lvl8pPr>
            <a:lvl9pPr lvl="8" rtl="0"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900"/>
              <a:buNone/>
              <a:defRPr sz="1900">
                <a:solidFill>
                  <a:schemeClr val="lt1"/>
                </a:solidFill>
              </a:defRPr>
            </a:lvl1pPr>
            <a:lvl2pPr lvl="1" rtl="0" algn="ctr">
              <a:lnSpc>
                <a:spcPct val="100000"/>
              </a:lnSpc>
              <a:spcBef>
                <a:spcPts val="0"/>
              </a:spcBef>
              <a:spcAft>
                <a:spcPts val="0"/>
              </a:spcAft>
              <a:buClr>
                <a:schemeClr val="lt1"/>
              </a:buClr>
              <a:buSzPts val="1900"/>
              <a:buNone/>
              <a:defRPr sz="1900">
                <a:solidFill>
                  <a:schemeClr val="lt1"/>
                </a:solidFill>
              </a:defRPr>
            </a:lvl2pPr>
            <a:lvl3pPr lvl="2" rtl="0" algn="ctr">
              <a:lnSpc>
                <a:spcPct val="100000"/>
              </a:lnSpc>
              <a:spcBef>
                <a:spcPts val="0"/>
              </a:spcBef>
              <a:spcAft>
                <a:spcPts val="0"/>
              </a:spcAft>
              <a:buClr>
                <a:schemeClr val="lt1"/>
              </a:buClr>
              <a:buSzPts val="1900"/>
              <a:buNone/>
              <a:defRPr sz="1900">
                <a:solidFill>
                  <a:schemeClr val="lt1"/>
                </a:solidFill>
              </a:defRPr>
            </a:lvl3pPr>
            <a:lvl4pPr lvl="3" rtl="0" algn="ctr">
              <a:lnSpc>
                <a:spcPct val="100000"/>
              </a:lnSpc>
              <a:spcBef>
                <a:spcPts val="0"/>
              </a:spcBef>
              <a:spcAft>
                <a:spcPts val="0"/>
              </a:spcAft>
              <a:buClr>
                <a:schemeClr val="lt1"/>
              </a:buClr>
              <a:buSzPts val="1900"/>
              <a:buNone/>
              <a:defRPr sz="1900">
                <a:solidFill>
                  <a:schemeClr val="lt1"/>
                </a:solidFill>
              </a:defRPr>
            </a:lvl4pPr>
            <a:lvl5pPr lvl="4" rtl="0" algn="ctr">
              <a:lnSpc>
                <a:spcPct val="100000"/>
              </a:lnSpc>
              <a:spcBef>
                <a:spcPts val="0"/>
              </a:spcBef>
              <a:spcAft>
                <a:spcPts val="0"/>
              </a:spcAft>
              <a:buClr>
                <a:schemeClr val="lt1"/>
              </a:buClr>
              <a:buSzPts val="1900"/>
              <a:buNone/>
              <a:defRPr sz="1900">
                <a:solidFill>
                  <a:schemeClr val="lt1"/>
                </a:solidFill>
              </a:defRPr>
            </a:lvl5pPr>
            <a:lvl6pPr lvl="5" rtl="0" algn="ctr">
              <a:lnSpc>
                <a:spcPct val="100000"/>
              </a:lnSpc>
              <a:spcBef>
                <a:spcPts val="0"/>
              </a:spcBef>
              <a:spcAft>
                <a:spcPts val="0"/>
              </a:spcAft>
              <a:buClr>
                <a:schemeClr val="lt1"/>
              </a:buClr>
              <a:buSzPts val="1900"/>
              <a:buNone/>
              <a:defRPr sz="1900">
                <a:solidFill>
                  <a:schemeClr val="lt1"/>
                </a:solidFill>
              </a:defRPr>
            </a:lvl6pPr>
            <a:lvl7pPr lvl="6" rtl="0" algn="ctr">
              <a:lnSpc>
                <a:spcPct val="100000"/>
              </a:lnSpc>
              <a:spcBef>
                <a:spcPts val="0"/>
              </a:spcBef>
              <a:spcAft>
                <a:spcPts val="0"/>
              </a:spcAft>
              <a:buClr>
                <a:schemeClr val="lt1"/>
              </a:buClr>
              <a:buSzPts val="1900"/>
              <a:buNone/>
              <a:defRPr sz="1900">
                <a:solidFill>
                  <a:schemeClr val="lt1"/>
                </a:solidFill>
              </a:defRPr>
            </a:lvl7pPr>
            <a:lvl8pPr lvl="7" rtl="0" algn="ctr">
              <a:lnSpc>
                <a:spcPct val="100000"/>
              </a:lnSpc>
              <a:spcBef>
                <a:spcPts val="0"/>
              </a:spcBef>
              <a:spcAft>
                <a:spcPts val="0"/>
              </a:spcAft>
              <a:buClr>
                <a:schemeClr val="lt1"/>
              </a:buClr>
              <a:buSzPts val="1900"/>
              <a:buNone/>
              <a:defRPr sz="1900">
                <a:solidFill>
                  <a:schemeClr val="lt1"/>
                </a:solidFill>
              </a:defRPr>
            </a:lvl8pPr>
            <a:lvl9pPr lvl="8" rtl="0"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Source Code Pro"/>
                <a:ea typeface="Source Code Pro"/>
                <a:cs typeface="Source Code Pro"/>
                <a:sym typeface="Source Code Pro"/>
              </a:defRPr>
            </a:lvl1pPr>
            <a:lvl2pPr lvl="1" rtl="0" algn="r">
              <a:buNone/>
              <a:defRPr sz="1000">
                <a:solidFill>
                  <a:schemeClr val="dk2"/>
                </a:solidFill>
                <a:latin typeface="Source Code Pro"/>
                <a:ea typeface="Source Code Pro"/>
                <a:cs typeface="Source Code Pro"/>
                <a:sym typeface="Source Code Pro"/>
              </a:defRPr>
            </a:lvl2pPr>
            <a:lvl3pPr lvl="2" rtl="0" algn="r">
              <a:buNone/>
              <a:defRPr sz="1000">
                <a:solidFill>
                  <a:schemeClr val="dk2"/>
                </a:solidFill>
                <a:latin typeface="Source Code Pro"/>
                <a:ea typeface="Source Code Pro"/>
                <a:cs typeface="Source Code Pro"/>
                <a:sym typeface="Source Code Pro"/>
              </a:defRPr>
            </a:lvl3pPr>
            <a:lvl4pPr lvl="3" rtl="0" algn="r">
              <a:buNone/>
              <a:defRPr sz="1000">
                <a:solidFill>
                  <a:schemeClr val="dk2"/>
                </a:solidFill>
                <a:latin typeface="Source Code Pro"/>
                <a:ea typeface="Source Code Pro"/>
                <a:cs typeface="Source Code Pro"/>
                <a:sym typeface="Source Code Pro"/>
              </a:defRPr>
            </a:lvl4pPr>
            <a:lvl5pPr lvl="4" rtl="0" algn="r">
              <a:buNone/>
              <a:defRPr sz="1000">
                <a:solidFill>
                  <a:schemeClr val="dk2"/>
                </a:solidFill>
                <a:latin typeface="Source Code Pro"/>
                <a:ea typeface="Source Code Pro"/>
                <a:cs typeface="Source Code Pro"/>
                <a:sym typeface="Source Code Pro"/>
              </a:defRPr>
            </a:lvl5pPr>
            <a:lvl6pPr lvl="5" rtl="0" algn="r">
              <a:buNone/>
              <a:defRPr sz="1000">
                <a:solidFill>
                  <a:schemeClr val="dk2"/>
                </a:solidFill>
                <a:latin typeface="Source Code Pro"/>
                <a:ea typeface="Source Code Pro"/>
                <a:cs typeface="Source Code Pro"/>
                <a:sym typeface="Source Code Pro"/>
              </a:defRPr>
            </a:lvl6pPr>
            <a:lvl7pPr lvl="6" rtl="0" algn="r">
              <a:buNone/>
              <a:defRPr sz="1000">
                <a:solidFill>
                  <a:schemeClr val="dk2"/>
                </a:solidFill>
                <a:latin typeface="Source Code Pro"/>
                <a:ea typeface="Source Code Pro"/>
                <a:cs typeface="Source Code Pro"/>
                <a:sym typeface="Source Code Pro"/>
              </a:defRPr>
            </a:lvl7pPr>
            <a:lvl8pPr lvl="7" rtl="0" algn="r">
              <a:buNone/>
              <a:defRPr sz="1000">
                <a:solidFill>
                  <a:schemeClr val="dk2"/>
                </a:solidFill>
                <a:latin typeface="Source Code Pro"/>
                <a:ea typeface="Source Code Pro"/>
                <a:cs typeface="Source Code Pro"/>
                <a:sym typeface="Source Code Pro"/>
              </a:defRPr>
            </a:lvl8pPr>
            <a:lvl9pPr lvl="8" rtl="0"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app.vendorhub.my/ecommerce/info" TargetMode="External"/><Relationship Id="rId4" Type="http://schemas.openxmlformats.org/officeDocument/2006/relationships/hyperlink" Target="https://app.vendorhub.my/ecommerce/info" TargetMode="External"/><Relationship Id="rId9" Type="http://schemas.openxmlformats.org/officeDocument/2006/relationships/image" Target="../media/image24.jpg"/><Relationship Id="rId5" Type="http://schemas.openxmlformats.org/officeDocument/2006/relationships/hyperlink" Target="https://app.vendorhub.my/ecommerce/info" TargetMode="External"/><Relationship Id="rId6" Type="http://schemas.openxmlformats.org/officeDocument/2006/relationships/image" Target="../media/image41.png"/><Relationship Id="rId7" Type="http://schemas.openxmlformats.org/officeDocument/2006/relationships/image" Target="../media/image10.png"/><Relationship Id="rId8"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my.delyva.app/customer/signup?referralCode=8J5IOX7FJ" TargetMode="External"/><Relationship Id="rId4" Type="http://schemas.openxmlformats.org/officeDocument/2006/relationships/hyperlink" Target="https://my.delyva.app/customer/signup?referralCode=8J5IOX7FJ" TargetMode="External"/><Relationship Id="rId10" Type="http://schemas.openxmlformats.org/officeDocument/2006/relationships/image" Target="../media/image12.png"/><Relationship Id="rId9" Type="http://schemas.openxmlformats.org/officeDocument/2006/relationships/image" Target="../media/image1.png"/><Relationship Id="rId5" Type="http://schemas.openxmlformats.org/officeDocument/2006/relationships/hyperlink" Target="https://my.delyva.app/customer" TargetMode="External"/><Relationship Id="rId6" Type="http://schemas.openxmlformats.org/officeDocument/2006/relationships/hyperlink" Target="https://my.delyva.app/customer" TargetMode="External"/><Relationship Id="rId7" Type="http://schemas.openxmlformats.org/officeDocument/2006/relationships/image" Target="../media/image41.png"/><Relationship Id="rId8"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1.png"/><Relationship Id="rId4" Type="http://schemas.openxmlformats.org/officeDocument/2006/relationships/image" Target="../media/image15.png"/><Relationship Id="rId5" Type="http://schemas.openxmlformats.org/officeDocument/2006/relationships/image" Target="../media/image1.png"/><Relationship Id="rId6"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app.vendorhub.my/setting/delyva" TargetMode="External"/><Relationship Id="rId4" Type="http://schemas.openxmlformats.org/officeDocument/2006/relationships/hyperlink" Target="https://app.vendorhub.my/setting/delyva" TargetMode="External"/><Relationship Id="rId5" Type="http://schemas.openxmlformats.org/officeDocument/2006/relationships/image" Target="../media/image41.png"/><Relationship Id="rId6" Type="http://schemas.openxmlformats.org/officeDocument/2006/relationships/image" Target="../media/image14.png"/><Relationship Id="rId7" Type="http://schemas.openxmlformats.org/officeDocument/2006/relationships/image" Target="../media/image1.png"/><Relationship Id="rId8"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1.png"/><Relationship Id="rId4" Type="http://schemas.openxmlformats.org/officeDocument/2006/relationships/image" Target="../media/image20.png"/><Relationship Id="rId5" Type="http://schemas.openxmlformats.org/officeDocument/2006/relationships/image" Target="../media/image1.png"/><Relationship Id="rId6"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1.png"/><Relationship Id="rId4" Type="http://schemas.openxmlformats.org/officeDocument/2006/relationships/image" Target="../media/image25.png"/><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41.png"/><Relationship Id="rId4" Type="http://schemas.openxmlformats.org/officeDocument/2006/relationships/image" Target="../media/image25.pn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41.png"/><Relationship Id="rId4" Type="http://schemas.openxmlformats.org/officeDocument/2006/relationships/image" Target="../media/image28.png"/><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1.png"/><Relationship Id="rId4" Type="http://schemas.openxmlformats.org/officeDocument/2006/relationships/image" Target="../media/image29.png"/><Relationship Id="rId5" Type="http://schemas.openxmlformats.org/officeDocument/2006/relationships/image" Target="../media/image1.png"/><Relationship Id="rId6"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4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41.png"/><Relationship Id="rId4" Type="http://schemas.openxmlformats.org/officeDocument/2006/relationships/image" Target="../media/image37.png"/><Relationship Id="rId5" Type="http://schemas.openxmlformats.org/officeDocument/2006/relationships/image" Target="../media/image1.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s://reserved.vendorhub.my/serunding" TargetMode="External"/><Relationship Id="rId4" Type="http://schemas.openxmlformats.org/officeDocument/2006/relationships/hyperlink" Target="https://reserved.vendorhub.my/serunding" TargetMode="External"/><Relationship Id="rId5" Type="http://schemas.openxmlformats.org/officeDocument/2006/relationships/image" Target="../media/image41.png"/><Relationship Id="rId6" Type="http://schemas.openxmlformats.org/officeDocument/2006/relationships/image" Target="../media/image46.png"/><Relationship Id="rId7" Type="http://schemas.openxmlformats.org/officeDocument/2006/relationships/image" Target="../media/image1.png"/><Relationship Id="rId8"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41.png"/><Relationship Id="rId4" Type="http://schemas.openxmlformats.org/officeDocument/2006/relationships/image" Target="../media/image49.png"/><Relationship Id="rId5" Type="http://schemas.openxmlformats.org/officeDocument/2006/relationships/image" Target="../media/image1.png"/><Relationship Id="rId6"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41.png"/><Relationship Id="rId4" Type="http://schemas.openxmlformats.org/officeDocument/2006/relationships/image" Target="../media/image43.png"/><Relationship Id="rId5" Type="http://schemas.openxmlformats.org/officeDocument/2006/relationships/image" Target="../media/image1.png"/><Relationship Id="rId6"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41.png"/><Relationship Id="rId4" Type="http://schemas.openxmlformats.org/officeDocument/2006/relationships/image" Target="../media/image44.png"/><Relationship Id="rId5" Type="http://schemas.openxmlformats.org/officeDocument/2006/relationships/image" Target="../media/image1.png"/><Relationship Id="rId6" Type="http://schemas.openxmlformats.org/officeDocument/2006/relationships/image" Target="../media/image4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5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s://vendorhub.my/register?target=blank" TargetMode="External"/><Relationship Id="rId4" Type="http://schemas.openxmlformats.org/officeDocument/2006/relationships/image" Target="../media/image41.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1.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1.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www.canva.com/logos/templates/" TargetMode="External"/><Relationship Id="rId4" Type="http://schemas.openxmlformats.org/officeDocument/2006/relationships/image" Target="../media/image41.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1.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1.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toyyibpay.com/e/9168067356557577" TargetMode="External"/><Relationship Id="rId4" Type="http://schemas.openxmlformats.org/officeDocument/2006/relationships/hyperlink" Target="https://toyyibpay.com/e/9168067356557577" TargetMode="External"/><Relationship Id="rId11" Type="http://schemas.openxmlformats.org/officeDocument/2006/relationships/image" Target="../media/image1.png"/><Relationship Id="rId10" Type="http://schemas.openxmlformats.org/officeDocument/2006/relationships/image" Target="../media/image6.png"/><Relationship Id="rId12" Type="http://schemas.openxmlformats.org/officeDocument/2006/relationships/image" Target="../media/image9.png"/><Relationship Id="rId9" Type="http://schemas.openxmlformats.org/officeDocument/2006/relationships/image" Target="../media/image41.png"/><Relationship Id="rId5" Type="http://schemas.openxmlformats.org/officeDocument/2006/relationships/hyperlink" Target="https://securepay.my/r/YSAFENMT" TargetMode="External"/><Relationship Id="rId6" Type="http://schemas.openxmlformats.org/officeDocument/2006/relationships/hyperlink" Target="https://securepay.my/r/YSAFENMT" TargetMode="External"/><Relationship Id="rId7" Type="http://schemas.openxmlformats.org/officeDocument/2006/relationships/hyperlink" Target="https://dashboard.kineticpay.my/register" TargetMode="External"/><Relationship Id="rId8" Type="http://schemas.openxmlformats.org/officeDocument/2006/relationships/hyperlink" Target="https://dashboard.kineticpay.my/regist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Tutorial VendorHub</a:t>
            </a:r>
            <a:endParaRPr/>
          </a:p>
        </p:txBody>
      </p:sp>
      <p:sp>
        <p:nvSpPr>
          <p:cNvPr id="63" name="Google Shape;63;p13"/>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400"/>
              <a:t>Ketahui cara merangsang jualan dan meningkatkan kesedaran jenama sebagai peniaga e-dagang</a:t>
            </a:r>
            <a:endParaRPr sz="3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#5 (Integration Delyva Delivery)</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rPr lang="en" sz="1300">
                <a:solidFill>
                  <a:srgbClr val="000000"/>
                </a:solidFill>
                <a:latin typeface="Oswald Light"/>
                <a:ea typeface="Oswald Light"/>
                <a:cs typeface="Oswald Light"/>
                <a:sym typeface="Oswald Light"/>
              </a:rPr>
              <a:t>Tutorial cara integrasi Vendorhub.my dengan perkhidmatan penghantaran dan kurier DelyvaNow untuk memudahkan proses penghantaran anda.</a:t>
            </a:r>
            <a:endParaRPr sz="1300">
              <a:solidFill>
                <a:srgbClr val="000000"/>
              </a:solidFill>
              <a:latin typeface="Oswald Light"/>
              <a:ea typeface="Oswald Light"/>
              <a:cs typeface="Oswald Light"/>
              <a:sym typeface="Oswald Light"/>
            </a:endParaRPr>
          </a:p>
          <a:p>
            <a:pPr indent="0" lvl="0" marL="0" rtl="0" algn="l">
              <a:lnSpc>
                <a:spcPct val="115000"/>
              </a:lnSpc>
              <a:spcBef>
                <a:spcPts val="1200"/>
              </a:spcBef>
              <a:spcAft>
                <a:spcPts val="0"/>
              </a:spcAft>
              <a:buNone/>
            </a:pPr>
            <a:r>
              <a:rPr lang="en">
                <a:solidFill>
                  <a:srgbClr val="000000"/>
                </a:solidFill>
                <a:latin typeface="Oswald Light"/>
                <a:ea typeface="Oswald Light"/>
                <a:cs typeface="Oswald Light"/>
                <a:sym typeface="Oswald Light"/>
              </a:rPr>
              <a:t>1. Tekan pada Tab </a:t>
            </a:r>
            <a:r>
              <a:rPr lang="en">
                <a:solidFill>
                  <a:srgbClr val="000000"/>
                </a:solidFill>
                <a:latin typeface="Oswald"/>
                <a:ea typeface="Oswald"/>
                <a:cs typeface="Oswald"/>
                <a:sym typeface="Oswald"/>
              </a:rPr>
              <a:t>eCommerce</a:t>
            </a:r>
            <a:r>
              <a:rPr lang="en">
                <a:solidFill>
                  <a:srgbClr val="000000"/>
                </a:solidFill>
                <a:latin typeface="Oswald Light"/>
                <a:ea typeface="Oswald Light"/>
                <a:cs typeface="Oswald Light"/>
                <a:sym typeface="Oswald Light"/>
              </a:rPr>
              <a:t> &gt;</a:t>
            </a:r>
            <a:r>
              <a:rPr lang="en">
                <a:solidFill>
                  <a:srgbClr val="000000"/>
                </a:solidFill>
                <a:uFill>
                  <a:noFill/>
                </a:uFill>
                <a:latin typeface="Oswald Light"/>
                <a:ea typeface="Oswald Light"/>
                <a:cs typeface="Oswald Light"/>
                <a:sym typeface="Oswald Light"/>
                <a:hlinkClick r:id="rId3">
                  <a:extLst>
                    <a:ext uri="{A12FA001-AC4F-418D-AE19-62706E023703}">
                      <ahyp:hlinkClr val="tx"/>
                    </a:ext>
                  </a:extLst>
                </a:hlinkClick>
              </a:rPr>
              <a:t> </a:t>
            </a:r>
            <a:r>
              <a:rPr lang="en" u="sng">
                <a:solidFill>
                  <a:schemeClr val="hlink"/>
                </a:solidFill>
                <a:latin typeface="Oswald Light"/>
                <a:ea typeface="Oswald Light"/>
                <a:cs typeface="Oswald Light"/>
                <a:sym typeface="Oswald Light"/>
                <a:hlinkClick r:id="rId4"/>
              </a:rPr>
              <a:t>Store Details</a:t>
            </a:r>
            <a:endParaRPr u="sng">
              <a:solidFill>
                <a:schemeClr val="hlink"/>
              </a:solidFill>
              <a:latin typeface="Oswald Light"/>
              <a:ea typeface="Oswald Light"/>
              <a:cs typeface="Oswald Light"/>
              <a:sym typeface="Oswald Light"/>
            </a:endParaRPr>
          </a:p>
          <a:p>
            <a:pPr indent="0" lvl="0" marL="0" rtl="0" algn="l">
              <a:lnSpc>
                <a:spcPct val="115000"/>
              </a:lnSpc>
              <a:spcBef>
                <a:spcPts val="1200"/>
              </a:spcBef>
              <a:spcAft>
                <a:spcPts val="0"/>
              </a:spcAft>
              <a:buNone/>
            </a:pPr>
            <a:r>
              <a:rPr lang="en" u="sng">
                <a:solidFill>
                  <a:schemeClr val="hlink"/>
                </a:solidFill>
                <a:latin typeface="Oswald Light"/>
                <a:ea typeface="Oswald Light"/>
                <a:cs typeface="Oswald Light"/>
                <a:sym typeface="Oswald Light"/>
                <a:hlinkClick r:id="rId5"/>
              </a:rPr>
              <a:t>https://app.vendorhub.my/ecommerce/info</a:t>
            </a:r>
            <a:endParaRPr u="sng">
              <a:solidFill>
                <a:schemeClr val="hlink"/>
              </a:solidFill>
              <a:latin typeface="Oswald Light"/>
              <a:ea typeface="Oswald Light"/>
              <a:cs typeface="Oswald Light"/>
              <a:sym typeface="Oswald Light"/>
            </a:endParaRPr>
          </a:p>
          <a:p>
            <a:pPr indent="0" lvl="0" marL="0" rtl="0" algn="l">
              <a:lnSpc>
                <a:spcPct val="115000"/>
              </a:lnSpc>
              <a:spcBef>
                <a:spcPts val="1200"/>
              </a:spcBef>
              <a:spcAft>
                <a:spcPts val="0"/>
              </a:spcAft>
              <a:buNone/>
            </a:pPr>
            <a:r>
              <a:rPr lang="en">
                <a:solidFill>
                  <a:srgbClr val="000000"/>
                </a:solidFill>
                <a:latin typeface="Oswald Light"/>
                <a:ea typeface="Oswald Light"/>
                <a:cs typeface="Oswald Light"/>
                <a:sym typeface="Oswald Light"/>
              </a:rPr>
              <a:t>2. Sediakan Alamat / Lokasi Kedai</a:t>
            </a:r>
            <a:endParaRPr>
              <a:solidFill>
                <a:srgbClr val="000000"/>
              </a:solidFill>
              <a:latin typeface="Oswald Light"/>
              <a:ea typeface="Oswald Light"/>
              <a:cs typeface="Oswald Light"/>
              <a:sym typeface="Oswald Light"/>
            </a:endParaRPr>
          </a:p>
          <a:p>
            <a:pPr indent="0" lvl="0" marL="0" rtl="0" algn="l">
              <a:spcBef>
                <a:spcPts val="1200"/>
              </a:spcBef>
              <a:spcAft>
                <a:spcPts val="0"/>
              </a:spcAft>
              <a:buNone/>
            </a:pPr>
            <a:r>
              <a:rPr lang="en">
                <a:solidFill>
                  <a:srgbClr val="000000"/>
                </a:solidFill>
                <a:latin typeface="Oswald Light"/>
                <a:ea typeface="Oswald Light"/>
                <a:cs typeface="Oswald Light"/>
                <a:sym typeface="Oswald Light"/>
              </a:rPr>
              <a:t>Anda perlu menentukan alamat untuk Delyva mengira kadar penghantaran dari alamat kedai anda ke alamat pelanggan anda. Isi alamat anda dan tekan butang </a:t>
            </a:r>
            <a:r>
              <a:rPr lang="en">
                <a:solidFill>
                  <a:srgbClr val="000000"/>
                </a:solidFill>
                <a:latin typeface="Oswald"/>
                <a:ea typeface="Oswald"/>
                <a:cs typeface="Oswald"/>
                <a:sym typeface="Oswald"/>
              </a:rPr>
              <a:t>Simpan</a:t>
            </a:r>
            <a:endParaRPr>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139" name="Google Shape;139;p22"/>
          <p:cNvPicPr preferRelativeResize="0"/>
          <p:nvPr/>
        </p:nvPicPr>
        <p:blipFill>
          <a:blip r:embed="rId6">
            <a:alphaModFix/>
          </a:blip>
          <a:stretch>
            <a:fillRect/>
          </a:stretch>
        </p:blipFill>
        <p:spPr>
          <a:xfrm>
            <a:off x="4571917" y="978250"/>
            <a:ext cx="4473036" cy="2652474"/>
          </a:xfrm>
          <a:prstGeom prst="rect">
            <a:avLst/>
          </a:prstGeom>
          <a:noFill/>
          <a:ln>
            <a:noFill/>
          </a:ln>
        </p:spPr>
      </p:pic>
      <p:pic>
        <p:nvPicPr>
          <p:cNvPr id="140" name="Google Shape;140;p22"/>
          <p:cNvPicPr preferRelativeResize="0"/>
          <p:nvPr/>
        </p:nvPicPr>
        <p:blipFill rotWithShape="1">
          <a:blip r:embed="rId7">
            <a:alphaModFix/>
          </a:blip>
          <a:srcRect b="0" l="0" r="16008" t="0"/>
          <a:stretch/>
        </p:blipFill>
        <p:spPr>
          <a:xfrm>
            <a:off x="5125200" y="1208800"/>
            <a:ext cx="3343200" cy="1885425"/>
          </a:xfrm>
          <a:prstGeom prst="rect">
            <a:avLst/>
          </a:prstGeom>
          <a:noFill/>
          <a:ln>
            <a:noFill/>
          </a:ln>
        </p:spPr>
      </p:pic>
      <p:pic>
        <p:nvPicPr>
          <p:cNvPr descr="Portrait-oriented black smaptphone" id="141" name="Google Shape;141;p22"/>
          <p:cNvPicPr preferRelativeResize="0"/>
          <p:nvPr/>
        </p:nvPicPr>
        <p:blipFill>
          <a:blip r:embed="rId8">
            <a:alphaModFix/>
          </a:blip>
          <a:stretch>
            <a:fillRect/>
          </a:stretch>
        </p:blipFill>
        <p:spPr>
          <a:xfrm>
            <a:off x="7188601" y="1585375"/>
            <a:ext cx="1675825" cy="3291298"/>
          </a:xfrm>
          <a:prstGeom prst="rect">
            <a:avLst/>
          </a:prstGeom>
          <a:noFill/>
          <a:ln>
            <a:noFill/>
          </a:ln>
        </p:spPr>
      </p:pic>
      <p:pic>
        <p:nvPicPr>
          <p:cNvPr id="142" name="Google Shape;142;p22"/>
          <p:cNvPicPr preferRelativeResize="0"/>
          <p:nvPr/>
        </p:nvPicPr>
        <p:blipFill rotWithShape="1">
          <a:blip r:embed="rId9">
            <a:alphaModFix/>
          </a:blip>
          <a:srcRect b="9786" l="0" r="0" t="9794"/>
          <a:stretch/>
        </p:blipFill>
        <p:spPr>
          <a:xfrm>
            <a:off x="7269175" y="1858795"/>
            <a:ext cx="1514673" cy="26927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Belum ada akaun Delyva ?</a:t>
            </a:r>
            <a:endParaRPr sz="1500">
              <a:solidFill>
                <a:srgbClr val="000000"/>
              </a:solidFill>
              <a:latin typeface="Oswald"/>
              <a:ea typeface="Oswald"/>
              <a:cs typeface="Oswald"/>
              <a:sym typeface="Oswald"/>
            </a:endParaRPr>
          </a:p>
          <a:p>
            <a:pPr indent="0" lvl="0" marL="0" rtl="0" algn="l">
              <a:spcBef>
                <a:spcPts val="1200"/>
              </a:spcBef>
              <a:spcAft>
                <a:spcPts val="0"/>
              </a:spcAft>
              <a:buNone/>
            </a:pPr>
            <a:r>
              <a:rPr i="1" lang="en" sz="1300">
                <a:solidFill>
                  <a:srgbClr val="000000"/>
                </a:solidFill>
                <a:latin typeface="Oswald"/>
                <a:ea typeface="Oswald"/>
                <a:cs typeface="Oswald"/>
                <a:sym typeface="Oswald"/>
              </a:rPr>
              <a:t>Sila</a:t>
            </a:r>
            <a:r>
              <a:rPr i="1" lang="en" sz="1300">
                <a:solidFill>
                  <a:srgbClr val="000000"/>
                </a:solidFill>
                <a:uFill>
                  <a:noFill/>
                </a:uFill>
                <a:latin typeface="Oswald"/>
                <a:ea typeface="Oswald"/>
                <a:cs typeface="Oswald"/>
                <a:sym typeface="Oswald"/>
                <a:hlinkClick r:id="rId3">
                  <a:extLst>
                    <a:ext uri="{A12FA001-AC4F-418D-AE19-62706E023703}">
                      <ahyp:hlinkClr val="tx"/>
                    </a:ext>
                  </a:extLst>
                </a:hlinkClick>
              </a:rPr>
              <a:t> </a:t>
            </a:r>
            <a:r>
              <a:rPr i="1" lang="en" sz="1300" u="sng">
                <a:solidFill>
                  <a:schemeClr val="hlink"/>
                </a:solidFill>
                <a:latin typeface="Oswald"/>
                <a:ea typeface="Oswald"/>
                <a:cs typeface="Oswald"/>
                <a:sym typeface="Oswald"/>
                <a:hlinkClick r:id="rId4"/>
              </a:rPr>
              <a:t>KLIK DISINI</a:t>
            </a:r>
            <a:r>
              <a:rPr i="1" lang="en" sz="1300">
                <a:solidFill>
                  <a:srgbClr val="000000"/>
                </a:solidFill>
                <a:latin typeface="Oswald"/>
                <a:ea typeface="Oswald"/>
                <a:cs typeface="Oswald"/>
                <a:sym typeface="Oswald"/>
              </a:rPr>
              <a:t> untuk mendaftar akaun Delyva dan mendapatkan API Key anda</a:t>
            </a:r>
            <a:endParaRPr i="1" sz="1300">
              <a:solidFill>
                <a:srgbClr val="000000"/>
              </a:solidFill>
              <a:latin typeface="Oswald"/>
              <a:ea typeface="Oswald"/>
              <a:cs typeface="Oswald"/>
              <a:sym typeface="Oswald"/>
            </a:endParaRPr>
          </a:p>
          <a:p>
            <a:pPr indent="0" lvl="0" marL="0" rtl="0" algn="l">
              <a:spcBef>
                <a:spcPts val="0"/>
              </a:spcBef>
              <a:spcAft>
                <a:spcPts val="0"/>
              </a:spcAft>
              <a:buNone/>
            </a:pPr>
            <a:r>
              <a:t/>
            </a:r>
            <a:endParaRPr sz="1400">
              <a:solidFill>
                <a:srgbClr val="000000"/>
              </a:solidFill>
              <a:latin typeface="Oswald"/>
              <a:ea typeface="Oswald"/>
              <a:cs typeface="Oswald"/>
              <a:sym typeface="Oswald"/>
            </a:endParaRPr>
          </a:p>
          <a:p>
            <a:pPr indent="0" lvl="0" marL="0" rtl="0" algn="l">
              <a:spcBef>
                <a:spcPts val="0"/>
              </a:spcBef>
              <a:spcAft>
                <a:spcPts val="0"/>
              </a:spcAft>
              <a:buNone/>
            </a:pPr>
            <a:r>
              <a:rPr lang="en">
                <a:solidFill>
                  <a:srgbClr val="000000"/>
                </a:solidFill>
                <a:latin typeface="Oswald"/>
                <a:ea typeface="Oswald"/>
                <a:cs typeface="Oswald"/>
                <a:sym typeface="Oswald"/>
              </a:rPr>
              <a:t>Cipta API Key Delyva</a:t>
            </a:r>
            <a:endParaRPr>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rPr lang="en">
                <a:solidFill>
                  <a:srgbClr val="000000"/>
                </a:solidFill>
                <a:latin typeface="Oswald Light"/>
                <a:ea typeface="Oswald Light"/>
                <a:cs typeface="Oswald Light"/>
                <a:sym typeface="Oswald Light"/>
              </a:rPr>
              <a:t>3. Setelah anda menetapkan lokasi &amp; alamat dalam vendorhub.my, anda memerlukan API Key untuk integrasi. Sekarang log masuk ke akaun Delyva anda</a:t>
            </a:r>
            <a:r>
              <a:rPr lang="en">
                <a:solidFill>
                  <a:srgbClr val="000000"/>
                </a:solidFill>
                <a:uFill>
                  <a:noFill/>
                </a:uFill>
                <a:latin typeface="Oswald Light"/>
                <a:ea typeface="Oswald Light"/>
                <a:cs typeface="Oswald Light"/>
                <a:sym typeface="Oswald Light"/>
                <a:hlinkClick r:id="rId5">
                  <a:extLst>
                    <a:ext uri="{A12FA001-AC4F-418D-AE19-62706E023703}">
                      <ahyp:hlinkClr val="tx"/>
                    </a:ext>
                  </a:extLst>
                </a:hlinkClick>
              </a:rPr>
              <a:t> </a:t>
            </a:r>
            <a:r>
              <a:rPr lang="en" u="sng">
                <a:solidFill>
                  <a:schemeClr val="hlink"/>
                </a:solidFill>
                <a:latin typeface="Oswald Light"/>
                <a:ea typeface="Oswald Light"/>
                <a:cs typeface="Oswald Light"/>
                <a:sym typeface="Oswald Light"/>
                <a:hlinkClick r:id="rId6"/>
              </a:rPr>
              <a:t>https://my.delyva.app/customer</a:t>
            </a:r>
            <a:r>
              <a:rPr lang="en">
                <a:solidFill>
                  <a:srgbClr val="000000"/>
                </a:solidFill>
                <a:latin typeface="Oswald Light"/>
                <a:ea typeface="Oswald Light"/>
                <a:cs typeface="Oswald Light"/>
                <a:sym typeface="Oswald Light"/>
              </a:rPr>
              <a:t>.</a:t>
            </a:r>
            <a:endParaRPr>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3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148" name="Google Shape;148;p23"/>
          <p:cNvPicPr preferRelativeResize="0"/>
          <p:nvPr/>
        </p:nvPicPr>
        <p:blipFill>
          <a:blip r:embed="rId7">
            <a:alphaModFix/>
          </a:blip>
          <a:stretch>
            <a:fillRect/>
          </a:stretch>
        </p:blipFill>
        <p:spPr>
          <a:xfrm>
            <a:off x="4571917" y="978250"/>
            <a:ext cx="4473036" cy="2652474"/>
          </a:xfrm>
          <a:prstGeom prst="rect">
            <a:avLst/>
          </a:prstGeom>
          <a:noFill/>
          <a:ln>
            <a:noFill/>
          </a:ln>
        </p:spPr>
      </p:pic>
      <p:pic>
        <p:nvPicPr>
          <p:cNvPr id="149" name="Google Shape;149;p23"/>
          <p:cNvPicPr preferRelativeResize="0"/>
          <p:nvPr/>
        </p:nvPicPr>
        <p:blipFill rotWithShape="1">
          <a:blip r:embed="rId8">
            <a:alphaModFix/>
          </a:blip>
          <a:srcRect b="0" l="0" r="9804" t="0"/>
          <a:stretch/>
        </p:blipFill>
        <p:spPr>
          <a:xfrm>
            <a:off x="5084550" y="1208800"/>
            <a:ext cx="3343199" cy="1885426"/>
          </a:xfrm>
          <a:prstGeom prst="rect">
            <a:avLst/>
          </a:prstGeom>
          <a:noFill/>
          <a:ln>
            <a:noFill/>
          </a:ln>
        </p:spPr>
      </p:pic>
      <p:pic>
        <p:nvPicPr>
          <p:cNvPr descr="Portrait-oriented black smaptphone" id="150" name="Google Shape;150;p23"/>
          <p:cNvPicPr preferRelativeResize="0"/>
          <p:nvPr/>
        </p:nvPicPr>
        <p:blipFill>
          <a:blip r:embed="rId9">
            <a:alphaModFix/>
          </a:blip>
          <a:stretch>
            <a:fillRect/>
          </a:stretch>
        </p:blipFill>
        <p:spPr>
          <a:xfrm>
            <a:off x="7188601" y="1585375"/>
            <a:ext cx="1675825" cy="3291298"/>
          </a:xfrm>
          <a:prstGeom prst="rect">
            <a:avLst/>
          </a:prstGeom>
          <a:noFill/>
          <a:ln>
            <a:noFill/>
          </a:ln>
        </p:spPr>
      </p:pic>
      <p:pic>
        <p:nvPicPr>
          <p:cNvPr id="151" name="Google Shape;151;p23"/>
          <p:cNvPicPr preferRelativeResize="0"/>
          <p:nvPr/>
        </p:nvPicPr>
        <p:blipFill rotWithShape="1">
          <a:blip r:embed="rId10">
            <a:alphaModFix/>
          </a:blip>
          <a:srcRect b="0" l="1018" r="1018" t="0"/>
          <a:stretch/>
        </p:blipFill>
        <p:spPr>
          <a:xfrm>
            <a:off x="7269175" y="1858795"/>
            <a:ext cx="1514673" cy="26927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Delyva API-Key</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rPr lang="en">
                <a:solidFill>
                  <a:srgbClr val="000000"/>
                </a:solidFill>
                <a:latin typeface="Oswald Light"/>
                <a:ea typeface="Oswald Light"/>
                <a:cs typeface="Oswald Light"/>
                <a:sym typeface="Oswald Light"/>
              </a:rPr>
              <a:t>Selepas log masuk ke dalam akaun Delyva, pergi ke </a:t>
            </a:r>
            <a:r>
              <a:rPr lang="en">
                <a:solidFill>
                  <a:srgbClr val="000000"/>
                </a:solidFill>
                <a:latin typeface="Oswald"/>
                <a:ea typeface="Oswald"/>
                <a:cs typeface="Oswald"/>
                <a:sym typeface="Oswald"/>
              </a:rPr>
              <a:t>Settings</a:t>
            </a:r>
            <a:r>
              <a:rPr lang="en">
                <a:solidFill>
                  <a:srgbClr val="000000"/>
                </a:solidFill>
                <a:latin typeface="Oswald Light"/>
                <a:ea typeface="Oswald Light"/>
                <a:cs typeface="Oswald Light"/>
                <a:sym typeface="Oswald Light"/>
              </a:rPr>
              <a:t> &gt; </a:t>
            </a:r>
            <a:r>
              <a:rPr lang="en">
                <a:solidFill>
                  <a:srgbClr val="000000"/>
                </a:solidFill>
                <a:latin typeface="Oswald"/>
                <a:ea typeface="Oswald"/>
                <a:cs typeface="Oswald"/>
                <a:sym typeface="Oswald"/>
              </a:rPr>
              <a:t>API Integrations</a:t>
            </a:r>
            <a:r>
              <a:rPr lang="en">
                <a:solidFill>
                  <a:srgbClr val="000000"/>
                </a:solidFill>
                <a:latin typeface="Oswald Light"/>
                <a:ea typeface="Oswald Light"/>
                <a:cs typeface="Oswald Light"/>
                <a:sym typeface="Oswald Light"/>
              </a:rPr>
              <a:t> &gt; Pilih </a:t>
            </a:r>
            <a:r>
              <a:rPr b="1" lang="en">
                <a:solidFill>
                  <a:srgbClr val="000000"/>
                </a:solidFill>
                <a:latin typeface="Oswald"/>
                <a:ea typeface="Oswald"/>
                <a:cs typeface="Oswald"/>
                <a:sym typeface="Oswald"/>
              </a:rPr>
              <a:t>"</a:t>
            </a:r>
            <a:r>
              <a:rPr lang="en">
                <a:solidFill>
                  <a:srgbClr val="000000"/>
                </a:solidFill>
                <a:latin typeface="Oswald"/>
                <a:ea typeface="Oswald"/>
                <a:cs typeface="Oswald"/>
                <a:sym typeface="Oswald"/>
              </a:rPr>
              <a:t>Add New Key</a:t>
            </a:r>
            <a:r>
              <a:rPr lang="en">
                <a:solidFill>
                  <a:srgbClr val="000000"/>
                </a:solidFill>
                <a:latin typeface="Oswald Light"/>
                <a:ea typeface="Oswald Light"/>
                <a:cs typeface="Oswald Light"/>
                <a:sym typeface="Oswald Light"/>
              </a:rPr>
              <a:t>", Isi apa-apa nama yang boleh anda ingat, contoh seperti </a:t>
            </a:r>
            <a:r>
              <a:rPr lang="en">
                <a:solidFill>
                  <a:srgbClr val="000000"/>
                </a:solidFill>
                <a:latin typeface="Oswald"/>
                <a:ea typeface="Oswald"/>
                <a:cs typeface="Oswald"/>
                <a:sym typeface="Oswald"/>
              </a:rPr>
              <a:t>VENDORHUB</a:t>
            </a:r>
            <a:r>
              <a:rPr lang="en">
                <a:solidFill>
                  <a:srgbClr val="000000"/>
                </a:solidFill>
                <a:latin typeface="Oswald Light"/>
                <a:ea typeface="Oswald Light"/>
                <a:cs typeface="Oswald Light"/>
                <a:sym typeface="Oswald Light"/>
              </a:rPr>
              <a:t> dan klik pada "</a:t>
            </a:r>
            <a:r>
              <a:rPr lang="en">
                <a:solidFill>
                  <a:srgbClr val="000000"/>
                </a:solidFill>
                <a:latin typeface="Oswald"/>
                <a:ea typeface="Oswald"/>
                <a:cs typeface="Oswald"/>
                <a:sym typeface="Oswald"/>
              </a:rPr>
              <a:t>Create &amp; View</a:t>
            </a:r>
            <a:r>
              <a:rPr lang="en">
                <a:solidFill>
                  <a:srgbClr val="000000"/>
                </a:solidFill>
                <a:latin typeface="Oswald Light"/>
                <a:ea typeface="Oswald Light"/>
                <a:cs typeface="Oswald Light"/>
                <a:sym typeface="Oswald Light"/>
              </a:rPr>
              <a:t>"</a:t>
            </a:r>
            <a:endParaRPr>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rPr lang="en">
                <a:solidFill>
                  <a:srgbClr val="000000"/>
                </a:solidFill>
                <a:latin typeface="Oswald Light"/>
                <a:ea typeface="Oswald Light"/>
                <a:cs typeface="Oswald Light"/>
                <a:sym typeface="Oswald Light"/>
              </a:rPr>
              <a:t>Salin </a:t>
            </a:r>
            <a:r>
              <a:rPr lang="en">
                <a:solidFill>
                  <a:srgbClr val="000000"/>
                </a:solidFill>
                <a:latin typeface="Oswald"/>
                <a:ea typeface="Oswald"/>
                <a:cs typeface="Oswald"/>
                <a:sym typeface="Oswald"/>
              </a:rPr>
              <a:t>API Key, Company ID, User ID</a:t>
            </a:r>
            <a:r>
              <a:rPr lang="en">
                <a:solidFill>
                  <a:srgbClr val="000000"/>
                </a:solidFill>
                <a:latin typeface="Oswald Light"/>
                <a:ea typeface="Oswald Light"/>
                <a:cs typeface="Oswald Light"/>
                <a:sym typeface="Oswald Light"/>
              </a:rPr>
              <a:t>, &amp; </a:t>
            </a:r>
            <a:r>
              <a:rPr lang="en">
                <a:solidFill>
                  <a:srgbClr val="000000"/>
                </a:solidFill>
                <a:latin typeface="Oswald"/>
                <a:ea typeface="Oswald"/>
                <a:cs typeface="Oswald"/>
                <a:sym typeface="Oswald"/>
              </a:rPr>
              <a:t>Customer ID</a:t>
            </a:r>
            <a:r>
              <a:rPr lang="en">
                <a:solidFill>
                  <a:srgbClr val="000000"/>
                </a:solidFill>
                <a:latin typeface="Oswald Light"/>
                <a:ea typeface="Oswald Light"/>
                <a:cs typeface="Oswald Light"/>
                <a:sym typeface="Oswald Light"/>
              </a:rPr>
              <a:t> kerana kami memerlukan maklumat ini untuk diletakkan pada tetapan vendorhub.my</a:t>
            </a:r>
            <a:endParaRPr>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rPr i="1" lang="en">
                <a:solidFill>
                  <a:srgbClr val="000000"/>
                </a:solidFill>
                <a:latin typeface="Oswald Light"/>
                <a:ea typeface="Oswald Light"/>
                <a:cs typeface="Oswald Light"/>
                <a:sym typeface="Oswald Light"/>
              </a:rPr>
              <a:t>*rujuk gambar disebelah kanan</a:t>
            </a:r>
            <a:endParaRPr i="1">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4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157" name="Google Shape;157;p24"/>
          <p:cNvPicPr preferRelativeResize="0"/>
          <p:nvPr/>
        </p:nvPicPr>
        <p:blipFill>
          <a:blip r:embed="rId3">
            <a:alphaModFix/>
          </a:blip>
          <a:stretch>
            <a:fillRect/>
          </a:stretch>
        </p:blipFill>
        <p:spPr>
          <a:xfrm>
            <a:off x="4571917" y="978250"/>
            <a:ext cx="4473036" cy="2652474"/>
          </a:xfrm>
          <a:prstGeom prst="rect">
            <a:avLst/>
          </a:prstGeom>
          <a:noFill/>
          <a:ln>
            <a:noFill/>
          </a:ln>
        </p:spPr>
      </p:pic>
      <p:pic>
        <p:nvPicPr>
          <p:cNvPr id="158" name="Google Shape;158;p24"/>
          <p:cNvPicPr preferRelativeResize="0"/>
          <p:nvPr/>
        </p:nvPicPr>
        <p:blipFill rotWithShape="1">
          <a:blip r:embed="rId4">
            <a:alphaModFix/>
          </a:blip>
          <a:srcRect b="0" l="8045" r="8054" t="0"/>
          <a:stretch/>
        </p:blipFill>
        <p:spPr>
          <a:xfrm>
            <a:off x="5084550" y="1208800"/>
            <a:ext cx="3343200" cy="1885426"/>
          </a:xfrm>
          <a:prstGeom prst="rect">
            <a:avLst/>
          </a:prstGeom>
          <a:noFill/>
          <a:ln>
            <a:noFill/>
          </a:ln>
        </p:spPr>
      </p:pic>
      <p:pic>
        <p:nvPicPr>
          <p:cNvPr descr="Portrait-oriented black smaptphone" id="159" name="Google Shape;159;p24"/>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id="160" name="Google Shape;160;p24"/>
          <p:cNvPicPr preferRelativeResize="0"/>
          <p:nvPr/>
        </p:nvPicPr>
        <p:blipFill rotWithShape="1">
          <a:blip r:embed="rId6">
            <a:alphaModFix/>
          </a:blip>
          <a:srcRect b="0" l="219" r="209" t="0"/>
          <a:stretch/>
        </p:blipFill>
        <p:spPr>
          <a:xfrm>
            <a:off x="7269175" y="1858795"/>
            <a:ext cx="1514673" cy="26927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Delyva API-Key</a:t>
            </a:r>
            <a:endParaRPr sz="1500">
              <a:solidFill>
                <a:srgbClr val="000000"/>
              </a:solidFill>
              <a:latin typeface="Oswald"/>
              <a:ea typeface="Oswald"/>
              <a:cs typeface="Oswald"/>
              <a:sym typeface="Oswald"/>
            </a:endParaRPr>
          </a:p>
          <a:p>
            <a:pPr indent="0" lvl="0" marL="0" rtl="0" algn="l">
              <a:spcBef>
                <a:spcPts val="1200"/>
              </a:spcBef>
              <a:spcAft>
                <a:spcPts val="0"/>
              </a:spcAft>
              <a:buNone/>
            </a:pPr>
            <a:r>
              <a:rPr lang="en">
                <a:solidFill>
                  <a:srgbClr val="000000"/>
                </a:solidFill>
                <a:latin typeface="Oswald Light"/>
                <a:ea typeface="Oswald Light"/>
                <a:cs typeface="Oswald Light"/>
                <a:sym typeface="Oswald Light"/>
              </a:rPr>
              <a:t>4. Integrasi API antara </a:t>
            </a:r>
            <a:r>
              <a:rPr lang="en">
                <a:solidFill>
                  <a:srgbClr val="000000"/>
                </a:solidFill>
                <a:latin typeface="Oswald"/>
                <a:ea typeface="Oswald"/>
                <a:cs typeface="Oswald"/>
                <a:sym typeface="Oswald"/>
              </a:rPr>
              <a:t>Delyva</a:t>
            </a:r>
            <a:r>
              <a:rPr lang="en">
                <a:solidFill>
                  <a:srgbClr val="000000"/>
                </a:solidFill>
                <a:latin typeface="Oswald Light"/>
                <a:ea typeface="Oswald Light"/>
                <a:cs typeface="Oswald Light"/>
                <a:sym typeface="Oswald Light"/>
              </a:rPr>
              <a:t> &gt; </a:t>
            </a:r>
            <a:r>
              <a:rPr lang="en">
                <a:solidFill>
                  <a:srgbClr val="000000"/>
                </a:solidFill>
                <a:latin typeface="Oswald"/>
                <a:ea typeface="Oswald"/>
                <a:cs typeface="Oswald"/>
                <a:sym typeface="Oswald"/>
              </a:rPr>
              <a:t>vendorhub.my</a:t>
            </a:r>
            <a:endParaRPr>
              <a:solidFill>
                <a:srgbClr val="000000"/>
              </a:solidFill>
              <a:latin typeface="Oswald"/>
              <a:ea typeface="Oswald"/>
              <a:cs typeface="Oswald"/>
              <a:sym typeface="Oswald"/>
            </a:endParaRPr>
          </a:p>
          <a:p>
            <a:pPr indent="0" lvl="0" marL="0" rtl="0" algn="l">
              <a:spcBef>
                <a:spcPts val="1200"/>
              </a:spcBef>
              <a:spcAft>
                <a:spcPts val="0"/>
              </a:spcAft>
              <a:buNone/>
            </a:pPr>
            <a:r>
              <a:rPr lang="en">
                <a:solidFill>
                  <a:srgbClr val="000000"/>
                </a:solidFill>
                <a:latin typeface="Oswald Light"/>
                <a:ea typeface="Oswald Light"/>
                <a:cs typeface="Oswald Light"/>
                <a:sym typeface="Oswald Light"/>
              </a:rPr>
              <a:t>Pada Dashboard anda, pergi ke</a:t>
            </a:r>
            <a:r>
              <a:rPr lang="en">
                <a:solidFill>
                  <a:srgbClr val="000000"/>
                </a:solidFill>
                <a:uFill>
                  <a:noFill/>
                </a:uFill>
                <a:latin typeface="Oswald Light"/>
                <a:ea typeface="Oswald Light"/>
                <a:cs typeface="Oswald Light"/>
                <a:sym typeface="Oswald Light"/>
                <a:hlinkClick r:id="rId3">
                  <a:extLst>
                    <a:ext uri="{A12FA001-AC4F-418D-AE19-62706E023703}">
                      <ahyp:hlinkClr val="tx"/>
                    </a:ext>
                  </a:extLst>
                </a:hlinkClick>
              </a:rPr>
              <a:t> </a:t>
            </a:r>
            <a:r>
              <a:rPr lang="en" u="sng">
                <a:solidFill>
                  <a:schemeClr val="hlink"/>
                </a:solidFill>
                <a:latin typeface="Oswald Light"/>
                <a:ea typeface="Oswald Light"/>
                <a:cs typeface="Oswald Light"/>
                <a:sym typeface="Oswald Light"/>
                <a:hlinkClick r:id="rId4"/>
              </a:rPr>
              <a:t>https://app.vendorhub.my/setting/delyva</a:t>
            </a:r>
            <a:r>
              <a:rPr lang="en">
                <a:solidFill>
                  <a:srgbClr val="000000"/>
                </a:solidFill>
                <a:latin typeface="Oswald Light"/>
                <a:ea typeface="Oswald Light"/>
                <a:cs typeface="Oswald Light"/>
                <a:sym typeface="Oswald Light"/>
              </a:rPr>
              <a:t> (</a:t>
            </a:r>
            <a:r>
              <a:rPr lang="en">
                <a:solidFill>
                  <a:srgbClr val="000000"/>
                </a:solidFill>
                <a:latin typeface="Oswald"/>
                <a:ea typeface="Oswald"/>
                <a:cs typeface="Oswald"/>
                <a:sym typeface="Oswald"/>
              </a:rPr>
              <a:t>Settings &gt; Delyva Delivery</a:t>
            </a:r>
            <a:r>
              <a:rPr lang="en">
                <a:solidFill>
                  <a:srgbClr val="000000"/>
                </a:solidFill>
                <a:latin typeface="Oswald Light"/>
                <a:ea typeface="Oswald Light"/>
                <a:cs typeface="Oswald Light"/>
                <a:sym typeface="Oswald Light"/>
              </a:rPr>
              <a:t>) Isikan maklumat yang anda salin sebelum ini pada </a:t>
            </a:r>
            <a:r>
              <a:rPr lang="en">
                <a:solidFill>
                  <a:srgbClr val="000000"/>
                </a:solidFill>
                <a:latin typeface="Oswald"/>
                <a:ea typeface="Oswald"/>
                <a:cs typeface="Oswald"/>
                <a:sym typeface="Oswald"/>
              </a:rPr>
              <a:t>Dashboard Delyva</a:t>
            </a:r>
            <a:r>
              <a:rPr lang="en">
                <a:solidFill>
                  <a:srgbClr val="000000"/>
                </a:solidFill>
                <a:latin typeface="Oswald Light"/>
                <a:ea typeface="Oswald Light"/>
                <a:cs typeface="Oswald Light"/>
                <a:sym typeface="Oswald Light"/>
              </a:rPr>
              <a:t> (</a:t>
            </a:r>
            <a:r>
              <a:rPr lang="en">
                <a:solidFill>
                  <a:srgbClr val="000000"/>
                </a:solidFill>
                <a:latin typeface="Oswald"/>
                <a:ea typeface="Oswald"/>
                <a:cs typeface="Oswald"/>
                <a:sym typeface="Oswald"/>
              </a:rPr>
              <a:t>Company ID, User ID, Customer ID &amp; API Key</a:t>
            </a:r>
            <a:r>
              <a:rPr lang="en">
                <a:solidFill>
                  <a:srgbClr val="000000"/>
                </a:solidFill>
                <a:latin typeface="Oswald Light"/>
                <a:ea typeface="Oswald Light"/>
                <a:cs typeface="Oswald Light"/>
                <a:sym typeface="Oswald Light"/>
              </a:rPr>
              <a:t>) </a:t>
            </a:r>
            <a:endParaRPr>
              <a:solidFill>
                <a:srgbClr val="000000"/>
              </a:solidFill>
              <a:latin typeface="Oswald Light"/>
              <a:ea typeface="Oswald Light"/>
              <a:cs typeface="Oswald Light"/>
              <a:sym typeface="Oswald Light"/>
            </a:endParaRPr>
          </a:p>
          <a:p>
            <a:pPr indent="0" lvl="0" marL="0" rtl="0" algn="l">
              <a:spcBef>
                <a:spcPts val="1200"/>
              </a:spcBef>
              <a:spcAft>
                <a:spcPts val="0"/>
              </a:spcAft>
              <a:buNone/>
            </a:pPr>
            <a:r>
              <a:rPr lang="en">
                <a:solidFill>
                  <a:srgbClr val="000000"/>
                </a:solidFill>
                <a:latin typeface="Oswald"/>
                <a:ea typeface="Oswald"/>
                <a:cs typeface="Oswald"/>
                <a:sym typeface="Oswald"/>
              </a:rPr>
              <a:t>Notifikasi SMS</a:t>
            </a:r>
            <a:r>
              <a:rPr lang="en">
                <a:solidFill>
                  <a:srgbClr val="000000"/>
                </a:solidFill>
                <a:latin typeface="Oswald Light"/>
                <a:ea typeface="Oswald Light"/>
                <a:cs typeface="Oswald Light"/>
                <a:sym typeface="Oswald Light"/>
              </a:rPr>
              <a:t> (Akaun Percuma) / </a:t>
            </a:r>
            <a:r>
              <a:rPr lang="en">
                <a:solidFill>
                  <a:srgbClr val="000000"/>
                </a:solidFill>
                <a:latin typeface="Oswald"/>
                <a:ea typeface="Oswald"/>
                <a:cs typeface="Oswald"/>
                <a:sym typeface="Oswald"/>
              </a:rPr>
              <a:t>WhatsApp</a:t>
            </a:r>
            <a:r>
              <a:rPr lang="en">
                <a:solidFill>
                  <a:srgbClr val="000000"/>
                </a:solidFill>
                <a:latin typeface="Oswald Light"/>
                <a:ea typeface="Oswald Light"/>
                <a:cs typeface="Oswald Light"/>
                <a:sym typeface="Oswald Light"/>
              </a:rPr>
              <a:t> (Akaun Pro)</a:t>
            </a:r>
            <a:endParaRPr>
              <a:solidFill>
                <a:srgbClr val="000000"/>
              </a:solidFill>
              <a:latin typeface="Oswald Light"/>
              <a:ea typeface="Oswald Light"/>
              <a:cs typeface="Oswald Light"/>
              <a:sym typeface="Oswald Light"/>
            </a:endParaRPr>
          </a:p>
          <a:p>
            <a:pPr indent="0" lvl="0" marL="0" rtl="0" algn="l">
              <a:spcBef>
                <a:spcPts val="1200"/>
              </a:spcBef>
              <a:spcAft>
                <a:spcPts val="0"/>
              </a:spcAft>
              <a:buNone/>
            </a:pPr>
            <a:r>
              <a:rPr lang="en">
                <a:solidFill>
                  <a:srgbClr val="000000"/>
                </a:solidFill>
                <a:latin typeface="Oswald Light"/>
                <a:ea typeface="Oswald Light"/>
                <a:cs typeface="Oswald Light"/>
                <a:sym typeface="Oswald Light"/>
              </a:rPr>
              <a:t>Anda boleh memilih untuk mendapatkan notifikasi dari system delyva, Tandakan pada fungsi yang anda mahukan dan klik butang "</a:t>
            </a:r>
            <a:r>
              <a:rPr lang="en">
                <a:solidFill>
                  <a:srgbClr val="000000"/>
                </a:solidFill>
                <a:latin typeface="Oswald"/>
                <a:ea typeface="Oswald"/>
                <a:cs typeface="Oswald"/>
                <a:sym typeface="Oswald"/>
              </a:rPr>
              <a:t>Simpan</a:t>
            </a:r>
            <a:r>
              <a:rPr lang="en">
                <a:solidFill>
                  <a:srgbClr val="000000"/>
                </a:solidFill>
                <a:latin typeface="Oswald Light"/>
                <a:ea typeface="Oswald Light"/>
                <a:cs typeface="Oswald Light"/>
                <a:sym typeface="Oswald Light"/>
              </a:rPr>
              <a:t>" di bawah.</a:t>
            </a:r>
            <a:endParaRPr>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t/>
            </a:r>
            <a:endParaRPr>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4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166" name="Google Shape;166;p25"/>
          <p:cNvPicPr preferRelativeResize="0"/>
          <p:nvPr/>
        </p:nvPicPr>
        <p:blipFill>
          <a:blip r:embed="rId5">
            <a:alphaModFix/>
          </a:blip>
          <a:stretch>
            <a:fillRect/>
          </a:stretch>
        </p:blipFill>
        <p:spPr>
          <a:xfrm>
            <a:off x="4571917" y="978250"/>
            <a:ext cx="4473036" cy="2652474"/>
          </a:xfrm>
          <a:prstGeom prst="rect">
            <a:avLst/>
          </a:prstGeom>
          <a:noFill/>
          <a:ln>
            <a:noFill/>
          </a:ln>
        </p:spPr>
      </p:pic>
      <p:pic>
        <p:nvPicPr>
          <p:cNvPr id="167" name="Google Shape;167;p25"/>
          <p:cNvPicPr preferRelativeResize="0"/>
          <p:nvPr/>
        </p:nvPicPr>
        <p:blipFill rotWithShape="1">
          <a:blip r:embed="rId6">
            <a:alphaModFix/>
          </a:blip>
          <a:srcRect b="0" l="0" r="15874" t="0"/>
          <a:stretch/>
        </p:blipFill>
        <p:spPr>
          <a:xfrm>
            <a:off x="5084550" y="1208800"/>
            <a:ext cx="3343199" cy="1885427"/>
          </a:xfrm>
          <a:prstGeom prst="rect">
            <a:avLst/>
          </a:prstGeom>
          <a:noFill/>
          <a:ln>
            <a:noFill/>
          </a:ln>
        </p:spPr>
      </p:pic>
      <p:pic>
        <p:nvPicPr>
          <p:cNvPr descr="Portrait-oriented black smaptphone" id="168" name="Google Shape;168;p25"/>
          <p:cNvPicPr preferRelativeResize="0"/>
          <p:nvPr/>
        </p:nvPicPr>
        <p:blipFill>
          <a:blip r:embed="rId7">
            <a:alphaModFix/>
          </a:blip>
          <a:stretch>
            <a:fillRect/>
          </a:stretch>
        </p:blipFill>
        <p:spPr>
          <a:xfrm>
            <a:off x="7188601" y="1585375"/>
            <a:ext cx="1675825" cy="3291298"/>
          </a:xfrm>
          <a:prstGeom prst="rect">
            <a:avLst/>
          </a:prstGeom>
          <a:noFill/>
          <a:ln>
            <a:noFill/>
          </a:ln>
        </p:spPr>
      </p:pic>
      <p:pic>
        <p:nvPicPr>
          <p:cNvPr id="169" name="Google Shape;169;p25"/>
          <p:cNvPicPr preferRelativeResize="0"/>
          <p:nvPr/>
        </p:nvPicPr>
        <p:blipFill rotWithShape="1">
          <a:blip r:embed="rId8">
            <a:alphaModFix/>
          </a:blip>
          <a:srcRect b="426" l="0" r="0" t="436"/>
          <a:stretch/>
        </p:blipFill>
        <p:spPr>
          <a:xfrm>
            <a:off x="7269175" y="1858795"/>
            <a:ext cx="1514673" cy="269275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6"/>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#6 (Tambah Produk)</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15000"/>
              </a:lnSpc>
              <a:spcBef>
                <a:spcPts val="1200"/>
              </a:spcBef>
              <a:spcAft>
                <a:spcPts val="0"/>
              </a:spcAft>
              <a:buNone/>
            </a:pPr>
            <a:r>
              <a:rPr lang="en">
                <a:solidFill>
                  <a:srgbClr val="000000"/>
                </a:solidFill>
                <a:latin typeface="Oswald Light"/>
                <a:ea typeface="Oswald Light"/>
                <a:cs typeface="Oswald Light"/>
                <a:sym typeface="Oswald Light"/>
              </a:rPr>
              <a:t>1. Mula-mula kita perlu masukkan maklumat tentang produk kita dulu.</a:t>
            </a:r>
            <a:endParaRPr>
              <a:solidFill>
                <a:srgbClr val="000000"/>
              </a:solidFill>
              <a:latin typeface="Oswald Light"/>
              <a:ea typeface="Oswald Light"/>
              <a:cs typeface="Oswald Light"/>
              <a:sym typeface="Oswald Light"/>
            </a:endParaRPr>
          </a:p>
          <a:p>
            <a:pPr indent="0" lvl="0" marL="0" rtl="0" algn="l">
              <a:lnSpc>
                <a:spcPct val="115000"/>
              </a:lnSpc>
              <a:spcBef>
                <a:spcPts val="1200"/>
              </a:spcBef>
              <a:spcAft>
                <a:spcPts val="0"/>
              </a:spcAft>
              <a:buNone/>
            </a:pPr>
            <a:r>
              <a:rPr lang="en">
                <a:solidFill>
                  <a:srgbClr val="000000"/>
                </a:solidFill>
                <a:latin typeface="Oswald Light"/>
                <a:ea typeface="Oswald Light"/>
                <a:cs typeface="Oswald Light"/>
                <a:sym typeface="Oswald Light"/>
              </a:rPr>
              <a:t>2. Tekan pada </a:t>
            </a:r>
            <a:r>
              <a:rPr lang="en">
                <a:solidFill>
                  <a:srgbClr val="000000"/>
                </a:solidFill>
                <a:latin typeface="Oswald"/>
                <a:ea typeface="Oswald"/>
                <a:cs typeface="Oswald"/>
                <a:sym typeface="Oswald"/>
              </a:rPr>
              <a:t>Database</a:t>
            </a:r>
            <a:r>
              <a:rPr lang="en">
                <a:solidFill>
                  <a:srgbClr val="000000"/>
                </a:solidFill>
                <a:latin typeface="Oswald Light"/>
                <a:ea typeface="Oswald Light"/>
                <a:cs typeface="Oswald Light"/>
                <a:sym typeface="Oswald Light"/>
              </a:rPr>
              <a:t>, pergi pada Tab </a:t>
            </a:r>
            <a:r>
              <a:rPr lang="en">
                <a:solidFill>
                  <a:srgbClr val="000000"/>
                </a:solidFill>
                <a:latin typeface="Oswald"/>
                <a:ea typeface="Oswald"/>
                <a:cs typeface="Oswald"/>
                <a:sym typeface="Oswald"/>
              </a:rPr>
              <a:t>Senarai Produk</a:t>
            </a:r>
            <a:r>
              <a:rPr lang="en">
                <a:solidFill>
                  <a:srgbClr val="000000"/>
                </a:solidFill>
                <a:latin typeface="Oswald Light"/>
                <a:ea typeface="Oswald Light"/>
                <a:cs typeface="Oswald Light"/>
                <a:sym typeface="Oswald Light"/>
              </a:rPr>
              <a:t>.</a:t>
            </a:r>
            <a:endParaRPr>
              <a:solidFill>
                <a:srgbClr val="000000"/>
              </a:solidFill>
              <a:latin typeface="Oswald Light"/>
              <a:ea typeface="Oswald Light"/>
              <a:cs typeface="Oswald Light"/>
              <a:sym typeface="Oswald Light"/>
            </a:endParaRPr>
          </a:p>
          <a:p>
            <a:pPr indent="0" lvl="0" marL="0" rtl="0" algn="l">
              <a:lnSpc>
                <a:spcPct val="115000"/>
              </a:lnSpc>
              <a:spcBef>
                <a:spcPts val="1200"/>
              </a:spcBef>
              <a:spcAft>
                <a:spcPts val="0"/>
              </a:spcAft>
              <a:buNone/>
            </a:pPr>
            <a:r>
              <a:rPr lang="en">
                <a:solidFill>
                  <a:srgbClr val="000000"/>
                </a:solidFill>
                <a:latin typeface="Oswald Light"/>
                <a:ea typeface="Oswald Light"/>
                <a:cs typeface="Oswald Light"/>
                <a:sym typeface="Oswald Light"/>
              </a:rPr>
              <a:t>3. Anda akan nampak ada satu tab biru "</a:t>
            </a:r>
            <a:r>
              <a:rPr lang="en">
                <a:solidFill>
                  <a:srgbClr val="000000"/>
                </a:solidFill>
                <a:latin typeface="Oswald"/>
                <a:ea typeface="Oswald"/>
                <a:cs typeface="Oswald"/>
                <a:sym typeface="Oswald"/>
              </a:rPr>
              <a:t>+ tambah</a:t>
            </a:r>
            <a:r>
              <a:rPr lang="en">
                <a:solidFill>
                  <a:srgbClr val="000000"/>
                </a:solidFill>
                <a:latin typeface="Oswald Light"/>
                <a:ea typeface="Oswald Light"/>
                <a:cs typeface="Oswald Light"/>
                <a:sym typeface="Oswald Light"/>
              </a:rPr>
              <a:t>" pada sebelah kanan. Tekan tab itu.</a:t>
            </a:r>
            <a:endParaRPr>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4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175" name="Google Shape;175;p26"/>
          <p:cNvPicPr preferRelativeResize="0"/>
          <p:nvPr/>
        </p:nvPicPr>
        <p:blipFill>
          <a:blip r:embed="rId3">
            <a:alphaModFix/>
          </a:blip>
          <a:stretch>
            <a:fillRect/>
          </a:stretch>
        </p:blipFill>
        <p:spPr>
          <a:xfrm>
            <a:off x="4571917" y="978250"/>
            <a:ext cx="4473036" cy="2652474"/>
          </a:xfrm>
          <a:prstGeom prst="rect">
            <a:avLst/>
          </a:prstGeom>
          <a:noFill/>
          <a:ln>
            <a:noFill/>
          </a:ln>
        </p:spPr>
      </p:pic>
      <p:pic>
        <p:nvPicPr>
          <p:cNvPr id="176" name="Google Shape;176;p26"/>
          <p:cNvPicPr preferRelativeResize="0"/>
          <p:nvPr/>
        </p:nvPicPr>
        <p:blipFill rotWithShape="1">
          <a:blip r:embed="rId4">
            <a:alphaModFix/>
          </a:blip>
          <a:srcRect b="2699" l="0" r="15045" t="-2700"/>
          <a:stretch/>
        </p:blipFill>
        <p:spPr>
          <a:xfrm>
            <a:off x="5114138" y="1162875"/>
            <a:ext cx="3388598" cy="1911026"/>
          </a:xfrm>
          <a:prstGeom prst="rect">
            <a:avLst/>
          </a:prstGeom>
          <a:noFill/>
          <a:ln>
            <a:noFill/>
          </a:ln>
        </p:spPr>
      </p:pic>
      <p:pic>
        <p:nvPicPr>
          <p:cNvPr descr="Portrait-oriented black smaptphone" id="177" name="Google Shape;177;p26"/>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id="178" name="Google Shape;178;p26"/>
          <p:cNvPicPr preferRelativeResize="0"/>
          <p:nvPr/>
        </p:nvPicPr>
        <p:blipFill rotWithShape="1">
          <a:blip r:embed="rId6">
            <a:alphaModFix/>
          </a:blip>
          <a:srcRect b="524" l="0" r="0" t="514"/>
          <a:stretch/>
        </p:blipFill>
        <p:spPr>
          <a:xfrm>
            <a:off x="7269175" y="1858795"/>
            <a:ext cx="1514673" cy="26927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7"/>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#6 (Tambah Produk)</a:t>
            </a:r>
            <a:endParaRPr sz="1500">
              <a:solidFill>
                <a:srgbClr val="000000"/>
              </a:solidFill>
              <a:latin typeface="Oswald"/>
              <a:ea typeface="Oswald"/>
              <a:cs typeface="Oswald"/>
              <a:sym typeface="Oswald"/>
            </a:endParaRPr>
          </a:p>
          <a:p>
            <a:pPr indent="0" lvl="0" marL="0" rtl="0" algn="l">
              <a:lnSpc>
                <a:spcPct val="115000"/>
              </a:lnSpc>
              <a:spcBef>
                <a:spcPts val="1200"/>
              </a:spcBef>
              <a:spcAft>
                <a:spcPts val="0"/>
              </a:spcAft>
              <a:buNone/>
            </a:pPr>
            <a:r>
              <a:rPr lang="en">
                <a:solidFill>
                  <a:srgbClr val="000000"/>
                </a:solidFill>
                <a:latin typeface="Oswald Light"/>
                <a:ea typeface="Oswald Light"/>
                <a:cs typeface="Oswald Light"/>
                <a:sym typeface="Oswald Light"/>
              </a:rPr>
              <a:t>1. Akan keluar gambar borang </a:t>
            </a:r>
            <a:r>
              <a:rPr lang="en">
                <a:solidFill>
                  <a:srgbClr val="000000"/>
                </a:solidFill>
                <a:latin typeface="Oswald"/>
                <a:ea typeface="Oswald"/>
                <a:cs typeface="Oswald"/>
                <a:sym typeface="Oswald"/>
              </a:rPr>
              <a:t>Maklumat Produk</a:t>
            </a:r>
            <a:r>
              <a:rPr lang="en">
                <a:solidFill>
                  <a:srgbClr val="000000"/>
                </a:solidFill>
                <a:latin typeface="Oswald Light"/>
                <a:ea typeface="Oswald Light"/>
                <a:cs typeface="Oswald Light"/>
                <a:sym typeface="Oswald Light"/>
              </a:rPr>
              <a:t> seperti dalam gambar.</a:t>
            </a:r>
            <a:endParaRPr>
              <a:solidFill>
                <a:srgbClr val="000000"/>
              </a:solidFill>
              <a:latin typeface="Oswald Light"/>
              <a:ea typeface="Oswald Light"/>
              <a:cs typeface="Oswald Light"/>
              <a:sym typeface="Oswald Light"/>
            </a:endParaRPr>
          </a:p>
          <a:p>
            <a:pPr indent="0" lvl="0" marL="0" rtl="0" algn="l">
              <a:lnSpc>
                <a:spcPct val="115000"/>
              </a:lnSpc>
              <a:spcBef>
                <a:spcPts val="1200"/>
              </a:spcBef>
              <a:spcAft>
                <a:spcPts val="0"/>
              </a:spcAft>
              <a:buNone/>
            </a:pPr>
            <a:r>
              <a:rPr lang="en">
                <a:solidFill>
                  <a:srgbClr val="000000"/>
                </a:solidFill>
                <a:latin typeface="Oswald Light"/>
                <a:ea typeface="Oswald Light"/>
                <a:cs typeface="Oswald Light"/>
                <a:sym typeface="Oswald Light"/>
              </a:rPr>
              <a:t>2. Tuliskan Nama produk anda, kita ambil contoh kita nak jual serunding. Anda boleh tulis "Serunding Kampung Laut -Daging"</a:t>
            </a:r>
            <a:endParaRPr>
              <a:solidFill>
                <a:srgbClr val="000000"/>
              </a:solidFill>
              <a:latin typeface="Oswald Light"/>
              <a:ea typeface="Oswald Light"/>
              <a:cs typeface="Oswald Light"/>
              <a:sym typeface="Oswald Light"/>
            </a:endParaRPr>
          </a:p>
          <a:p>
            <a:pPr indent="0" lvl="0" marL="0" rtl="0" algn="l">
              <a:lnSpc>
                <a:spcPct val="115000"/>
              </a:lnSpc>
              <a:spcBef>
                <a:spcPts val="1200"/>
              </a:spcBef>
              <a:spcAft>
                <a:spcPts val="0"/>
              </a:spcAft>
              <a:buNone/>
            </a:pPr>
            <a:r>
              <a:rPr lang="en">
                <a:solidFill>
                  <a:srgbClr val="000000"/>
                </a:solidFill>
                <a:latin typeface="Oswald Light"/>
                <a:ea typeface="Oswald Light"/>
                <a:cs typeface="Oswald Light"/>
                <a:sym typeface="Oswald Light"/>
              </a:rPr>
              <a:t>3. Di bahagian penerangan anda boleh masukkan maklumat tentang produk anda.. Jika produk anda ada 3 variasi berlainan, maka akan ada 3 pilihan untuk produk anda,.</a:t>
            </a:r>
            <a:endParaRPr>
              <a:solidFill>
                <a:srgbClr val="000000"/>
              </a:solidFill>
              <a:latin typeface="Oswald Light"/>
              <a:ea typeface="Oswald Light"/>
              <a:cs typeface="Oswald Light"/>
              <a:sym typeface="Oswald Light"/>
            </a:endParaRPr>
          </a:p>
          <a:p>
            <a:pPr indent="0" lvl="0" marL="0" rtl="0" algn="l">
              <a:spcBef>
                <a:spcPts val="1200"/>
              </a:spcBef>
              <a:spcAft>
                <a:spcPts val="0"/>
              </a:spcAft>
              <a:buNone/>
            </a:pPr>
            <a:r>
              <a:rPr lang="en">
                <a:solidFill>
                  <a:srgbClr val="000000"/>
                </a:solidFill>
                <a:latin typeface="Oswald Light"/>
                <a:ea typeface="Oswald Light"/>
                <a:cs typeface="Oswald Light"/>
                <a:sym typeface="Oswald Light"/>
              </a:rPr>
              <a:t>4. Kategori anda boleh tambah kemudian, jika anda ada macam produk anda boleh setkan label untuk produk anda.</a:t>
            </a:r>
            <a:endParaRPr>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4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184" name="Google Shape;184;p27"/>
          <p:cNvPicPr preferRelativeResize="0"/>
          <p:nvPr/>
        </p:nvPicPr>
        <p:blipFill>
          <a:blip r:embed="rId3">
            <a:alphaModFix/>
          </a:blip>
          <a:stretch>
            <a:fillRect/>
          </a:stretch>
        </p:blipFill>
        <p:spPr>
          <a:xfrm>
            <a:off x="4571917" y="978250"/>
            <a:ext cx="4473036" cy="2652474"/>
          </a:xfrm>
          <a:prstGeom prst="rect">
            <a:avLst/>
          </a:prstGeom>
          <a:noFill/>
          <a:ln>
            <a:noFill/>
          </a:ln>
        </p:spPr>
      </p:pic>
      <p:pic>
        <p:nvPicPr>
          <p:cNvPr id="185" name="Google Shape;185;p27"/>
          <p:cNvPicPr preferRelativeResize="0"/>
          <p:nvPr/>
        </p:nvPicPr>
        <p:blipFill rotWithShape="1">
          <a:blip r:embed="rId4">
            <a:alphaModFix/>
          </a:blip>
          <a:srcRect b="44490" l="0" r="0" t="0"/>
          <a:stretch/>
        </p:blipFill>
        <p:spPr>
          <a:xfrm>
            <a:off x="5114138" y="1162875"/>
            <a:ext cx="3388600" cy="1911027"/>
          </a:xfrm>
          <a:prstGeom prst="rect">
            <a:avLst/>
          </a:prstGeom>
          <a:noFill/>
          <a:ln>
            <a:noFill/>
          </a:ln>
        </p:spPr>
      </p:pic>
      <p:pic>
        <p:nvPicPr>
          <p:cNvPr descr="Portrait-oriented black smaptphone" id="186" name="Google Shape;186;p27"/>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id="187" name="Google Shape;187;p27"/>
          <p:cNvPicPr preferRelativeResize="0"/>
          <p:nvPr/>
        </p:nvPicPr>
        <p:blipFill rotWithShape="1">
          <a:blip r:embed="rId4">
            <a:alphaModFix/>
          </a:blip>
          <a:srcRect b="0" l="0" r="42850" t="0"/>
          <a:stretch/>
        </p:blipFill>
        <p:spPr>
          <a:xfrm>
            <a:off x="7269175" y="1858795"/>
            <a:ext cx="1514672" cy="26927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#6 (Tambah Produk)</a:t>
            </a:r>
            <a:endParaRPr sz="1500">
              <a:solidFill>
                <a:srgbClr val="000000"/>
              </a:solidFill>
              <a:latin typeface="Oswald"/>
              <a:ea typeface="Oswald"/>
              <a:cs typeface="Oswald"/>
              <a:sym typeface="Oswald"/>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5. Letakkan harga jual tetap, tidak termasuk kos penghantaran. Kos penghantaran kita akan set pada borang lain.</a:t>
            </a:r>
            <a:endParaRPr>
              <a:solidFill>
                <a:srgbClr val="000000"/>
              </a:solidFill>
              <a:latin typeface="Oswald Light"/>
              <a:ea typeface="Oswald Light"/>
              <a:cs typeface="Oswald Light"/>
              <a:sym typeface="Oswald Light"/>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6. Letakan harga kos/modal produk. (Anda boleh biarkan ia kosong)</a:t>
            </a:r>
            <a:endParaRPr>
              <a:solidFill>
                <a:srgbClr val="000000"/>
              </a:solidFill>
              <a:latin typeface="Oswald Light"/>
              <a:ea typeface="Oswald Light"/>
              <a:cs typeface="Oswald Light"/>
              <a:sym typeface="Oswald Light"/>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7. Anggaran barang produk itu dalam KG, jika berat kurang 1KG anda boleh isi 0.5KG untuk 500g</a:t>
            </a:r>
            <a:endParaRPr>
              <a:solidFill>
                <a:srgbClr val="000000"/>
              </a:solidFill>
              <a:latin typeface="Oswald Light"/>
              <a:ea typeface="Oswald Light"/>
              <a:cs typeface="Oswald Light"/>
              <a:sym typeface="Oswald Light"/>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8. Tab Kuantiti Maksimum. Kuantiti maksimum yang boleh prospek anda pilih untuk sekali order. Pastikan seiring dengan kos penghantaran anda. (Kami syorkan untuk anda letak jumlah tidak lebih dari 10)</a:t>
            </a:r>
            <a:endParaRPr>
              <a:solidFill>
                <a:srgbClr val="000000"/>
              </a:solidFill>
              <a:latin typeface="Oswald Light"/>
              <a:ea typeface="Oswald Light"/>
              <a:cs typeface="Oswald Light"/>
              <a:sym typeface="Oswald Light"/>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9. Baki stok semasa. Bilangan stok yang ada pada anda sekarang.</a:t>
            </a:r>
            <a:endParaRPr>
              <a:solidFill>
                <a:srgbClr val="000000"/>
              </a:solidFill>
              <a:latin typeface="Oswald Light"/>
              <a:ea typeface="Oswald Light"/>
              <a:cs typeface="Oswald Light"/>
              <a:sym typeface="Oswald Light"/>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10. Tab "</a:t>
            </a:r>
            <a:r>
              <a:rPr lang="en">
                <a:solidFill>
                  <a:srgbClr val="000000"/>
                </a:solidFill>
                <a:latin typeface="Oswald"/>
                <a:ea typeface="Oswald"/>
                <a:cs typeface="Oswald"/>
                <a:sym typeface="Oswald"/>
              </a:rPr>
              <a:t>Aktifkan di e-Dagang</a:t>
            </a:r>
            <a:r>
              <a:rPr lang="en">
                <a:solidFill>
                  <a:srgbClr val="000000"/>
                </a:solidFill>
                <a:latin typeface="Oswald Light"/>
                <a:ea typeface="Oswald Light"/>
                <a:cs typeface="Oswald Light"/>
                <a:sym typeface="Oswald Light"/>
              </a:rPr>
              <a:t>" biarkan ia Aktif.</a:t>
            </a:r>
            <a:endParaRPr>
              <a:solidFill>
                <a:srgbClr val="000000"/>
              </a:solidFill>
              <a:latin typeface="Oswald Light"/>
              <a:ea typeface="Oswald Light"/>
              <a:cs typeface="Oswald Light"/>
              <a:sym typeface="Oswald Light"/>
            </a:endParaRPr>
          </a:p>
          <a:p>
            <a:pPr indent="0" lvl="0" marL="0" rtl="0" algn="l">
              <a:lnSpc>
                <a:spcPct val="115000"/>
              </a:lnSpc>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4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193" name="Google Shape;193;p28"/>
          <p:cNvPicPr preferRelativeResize="0"/>
          <p:nvPr/>
        </p:nvPicPr>
        <p:blipFill>
          <a:blip r:embed="rId3">
            <a:alphaModFix/>
          </a:blip>
          <a:stretch>
            <a:fillRect/>
          </a:stretch>
        </p:blipFill>
        <p:spPr>
          <a:xfrm>
            <a:off x="4571917" y="978250"/>
            <a:ext cx="4473036" cy="2652474"/>
          </a:xfrm>
          <a:prstGeom prst="rect">
            <a:avLst/>
          </a:prstGeom>
          <a:noFill/>
          <a:ln>
            <a:noFill/>
          </a:ln>
        </p:spPr>
      </p:pic>
      <p:pic>
        <p:nvPicPr>
          <p:cNvPr id="194" name="Google Shape;194;p28"/>
          <p:cNvPicPr preferRelativeResize="0"/>
          <p:nvPr/>
        </p:nvPicPr>
        <p:blipFill rotWithShape="1">
          <a:blip r:embed="rId4">
            <a:alphaModFix/>
          </a:blip>
          <a:srcRect b="22242" l="0" r="0" t="22248"/>
          <a:stretch/>
        </p:blipFill>
        <p:spPr>
          <a:xfrm>
            <a:off x="5114138" y="1162875"/>
            <a:ext cx="3388600" cy="1911027"/>
          </a:xfrm>
          <a:prstGeom prst="rect">
            <a:avLst/>
          </a:prstGeom>
          <a:noFill/>
          <a:ln>
            <a:noFill/>
          </a:ln>
        </p:spPr>
      </p:pic>
      <p:pic>
        <p:nvPicPr>
          <p:cNvPr descr="Portrait-oriented black smaptphone" id="195" name="Google Shape;195;p28"/>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id="196" name="Google Shape;196;p28"/>
          <p:cNvPicPr preferRelativeResize="0"/>
          <p:nvPr/>
        </p:nvPicPr>
        <p:blipFill rotWithShape="1">
          <a:blip r:embed="rId4">
            <a:alphaModFix/>
          </a:blip>
          <a:srcRect b="0" l="0" r="42850" t="0"/>
          <a:stretch/>
        </p:blipFill>
        <p:spPr>
          <a:xfrm>
            <a:off x="7269175" y="1858795"/>
            <a:ext cx="1514672" cy="26927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9"/>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#6 (Tambah Produk)</a:t>
            </a:r>
            <a:endParaRPr sz="1300">
              <a:solidFill>
                <a:srgbClr val="000000"/>
              </a:solidFill>
              <a:latin typeface="Oswald Light"/>
              <a:ea typeface="Oswald Light"/>
              <a:cs typeface="Oswald Light"/>
              <a:sym typeface="Oswald Light"/>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11. Ada satu tab "</a:t>
            </a:r>
            <a:r>
              <a:rPr lang="en">
                <a:solidFill>
                  <a:srgbClr val="000000"/>
                </a:solidFill>
                <a:latin typeface="Oswald"/>
                <a:ea typeface="Oswald"/>
                <a:cs typeface="Oswald"/>
                <a:sym typeface="Oswald"/>
              </a:rPr>
              <a:t>Aktifkan Pengurusan Stok</a:t>
            </a:r>
            <a:r>
              <a:rPr lang="en">
                <a:solidFill>
                  <a:srgbClr val="000000"/>
                </a:solidFill>
                <a:latin typeface="Oswald Light"/>
                <a:ea typeface="Oswald Light"/>
                <a:cs typeface="Oswald Light"/>
                <a:sym typeface="Oswald Light"/>
              </a:rPr>
              <a:t>" jika anda on kan fungsi ini. Baki stok semasa akan dikemaskini secara auto setelah tolak bilangan yang dibeli.</a:t>
            </a:r>
            <a:endParaRPr>
              <a:solidFill>
                <a:srgbClr val="000000"/>
              </a:solidFill>
              <a:latin typeface="Oswald Light"/>
              <a:ea typeface="Oswald Light"/>
              <a:cs typeface="Oswald Light"/>
              <a:sym typeface="Oswald Light"/>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12. Jika produk anda mempunyai variasi, aktifkan tab ini. Rujuk gambar contoh disebelah sebagai rujukan.</a:t>
            </a:r>
            <a:endParaRPr>
              <a:solidFill>
                <a:srgbClr val="000000"/>
              </a:solidFill>
              <a:latin typeface="Oswald Light"/>
              <a:ea typeface="Oswald Light"/>
              <a:cs typeface="Oswald Light"/>
              <a:sym typeface="Oswald Light"/>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13. "</a:t>
            </a:r>
            <a:r>
              <a:rPr lang="en">
                <a:solidFill>
                  <a:srgbClr val="000000"/>
                </a:solidFill>
                <a:latin typeface="Oswald"/>
                <a:ea typeface="Oswald"/>
                <a:cs typeface="Oswald"/>
                <a:sym typeface="Oswald"/>
              </a:rPr>
              <a:t>Pilih Direktori</a:t>
            </a:r>
            <a:r>
              <a:rPr lang="en">
                <a:solidFill>
                  <a:srgbClr val="000000"/>
                </a:solidFill>
                <a:latin typeface="Oswald Light"/>
                <a:ea typeface="Oswald Light"/>
                <a:cs typeface="Oswald Light"/>
                <a:sym typeface="Oswald Light"/>
              </a:rPr>
              <a:t>" adalah langkah dimana anda perlu buat tetapan untuk kategori produk anda.</a:t>
            </a:r>
            <a:endParaRPr>
              <a:solidFill>
                <a:srgbClr val="000000"/>
              </a:solidFill>
              <a:latin typeface="Oswald Light"/>
              <a:ea typeface="Oswald Light"/>
              <a:cs typeface="Oswald Light"/>
              <a:sym typeface="Oswald Light"/>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14. Tekan butang </a:t>
            </a:r>
            <a:r>
              <a:rPr lang="en">
                <a:solidFill>
                  <a:srgbClr val="000000"/>
                </a:solidFill>
                <a:latin typeface="Oswald"/>
                <a:ea typeface="Oswald"/>
                <a:cs typeface="Oswald"/>
                <a:sym typeface="Oswald"/>
              </a:rPr>
              <a:t>Simpan</a:t>
            </a:r>
            <a:r>
              <a:rPr lang="en">
                <a:solidFill>
                  <a:srgbClr val="000000"/>
                </a:solidFill>
                <a:latin typeface="Oswald Light"/>
                <a:ea typeface="Oswald Light"/>
                <a:cs typeface="Oswald Light"/>
                <a:sym typeface="Oswald Light"/>
              </a:rPr>
              <a:t> dan anda akan di bawa ke halaman seterusnya iaitu muat naik gambar. Letak gambar product yang paling cantik, Gambar yang menarik akan mempengaruhi pembelian. Selepas itu tekan </a:t>
            </a:r>
            <a:r>
              <a:rPr lang="en">
                <a:solidFill>
                  <a:srgbClr val="000000"/>
                </a:solidFill>
                <a:latin typeface="Oswald"/>
                <a:ea typeface="Oswald"/>
                <a:cs typeface="Oswald"/>
                <a:sym typeface="Oswald"/>
              </a:rPr>
              <a:t>Save</a:t>
            </a:r>
            <a:r>
              <a:rPr lang="en">
                <a:solidFill>
                  <a:srgbClr val="000000"/>
                </a:solidFill>
                <a:latin typeface="Oswald Light"/>
                <a:ea typeface="Oswald Light"/>
                <a:cs typeface="Oswald Light"/>
                <a:sym typeface="Oswald Light"/>
              </a:rPr>
              <a:t>.</a:t>
            </a:r>
            <a:endParaRPr>
              <a:solidFill>
                <a:srgbClr val="000000"/>
              </a:solidFill>
              <a:latin typeface="Oswald Light"/>
              <a:ea typeface="Oswald Light"/>
              <a:cs typeface="Oswald Light"/>
              <a:sym typeface="Oswald Light"/>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15. Jika anda ada banyak product ulang langkah 1-14 sekali lagi. Lengkap semua produk, dengan semua variasi yang anda ada.</a:t>
            </a:r>
            <a:endParaRPr>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4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202" name="Google Shape;202;p29"/>
          <p:cNvPicPr preferRelativeResize="0"/>
          <p:nvPr/>
        </p:nvPicPr>
        <p:blipFill>
          <a:blip r:embed="rId3">
            <a:alphaModFix/>
          </a:blip>
          <a:stretch>
            <a:fillRect/>
          </a:stretch>
        </p:blipFill>
        <p:spPr>
          <a:xfrm>
            <a:off x="4571917" y="978250"/>
            <a:ext cx="4473036" cy="2652474"/>
          </a:xfrm>
          <a:prstGeom prst="rect">
            <a:avLst/>
          </a:prstGeom>
          <a:noFill/>
          <a:ln>
            <a:noFill/>
          </a:ln>
        </p:spPr>
      </p:pic>
      <p:pic>
        <p:nvPicPr>
          <p:cNvPr id="203" name="Google Shape;203;p29"/>
          <p:cNvPicPr preferRelativeResize="0"/>
          <p:nvPr/>
        </p:nvPicPr>
        <p:blipFill rotWithShape="1">
          <a:blip r:embed="rId4">
            <a:alphaModFix/>
          </a:blip>
          <a:srcRect b="0" l="0" r="31949" t="0"/>
          <a:stretch/>
        </p:blipFill>
        <p:spPr>
          <a:xfrm>
            <a:off x="5114138" y="1162875"/>
            <a:ext cx="3388599" cy="1911026"/>
          </a:xfrm>
          <a:prstGeom prst="rect">
            <a:avLst/>
          </a:prstGeom>
          <a:noFill/>
          <a:ln>
            <a:noFill/>
          </a:ln>
        </p:spPr>
      </p:pic>
      <p:pic>
        <p:nvPicPr>
          <p:cNvPr descr="Portrait-oriented black smaptphone" id="204" name="Google Shape;204;p29"/>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id="205" name="Google Shape;205;p29"/>
          <p:cNvPicPr preferRelativeResize="0"/>
          <p:nvPr/>
        </p:nvPicPr>
        <p:blipFill rotWithShape="1">
          <a:blip r:embed="rId4">
            <a:alphaModFix/>
          </a:blip>
          <a:srcRect b="0" l="0" r="78412" t="0"/>
          <a:stretch/>
        </p:blipFill>
        <p:spPr>
          <a:xfrm>
            <a:off x="7269175" y="1858795"/>
            <a:ext cx="1514672" cy="26927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0"/>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#6 (Borang WhatsApp)</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rPr lang="en">
                <a:solidFill>
                  <a:srgbClr val="000000"/>
                </a:solidFill>
                <a:latin typeface="Oswald Light"/>
                <a:ea typeface="Oswald Light"/>
                <a:cs typeface="Oswald Light"/>
                <a:sym typeface="Oswald Light"/>
              </a:rPr>
              <a:t>1. Setelah selesai listkan anda punya produk, pergi pada tab </a:t>
            </a:r>
            <a:r>
              <a:rPr lang="en">
                <a:solidFill>
                  <a:srgbClr val="000000"/>
                </a:solidFill>
                <a:latin typeface="Oswald"/>
                <a:ea typeface="Oswald"/>
                <a:cs typeface="Oswald"/>
                <a:sym typeface="Oswald"/>
              </a:rPr>
              <a:t>Borang Tempahan</a:t>
            </a:r>
            <a:r>
              <a:rPr lang="en">
                <a:solidFill>
                  <a:srgbClr val="000000"/>
                </a:solidFill>
                <a:latin typeface="Oswald Light"/>
                <a:ea typeface="Oswald Light"/>
                <a:cs typeface="Oswald Light"/>
                <a:sym typeface="Oswald Light"/>
              </a:rPr>
              <a:t> dan pilih </a:t>
            </a:r>
            <a:r>
              <a:rPr lang="en">
                <a:solidFill>
                  <a:srgbClr val="000000"/>
                </a:solidFill>
                <a:latin typeface="Oswald"/>
                <a:ea typeface="Oswald"/>
                <a:cs typeface="Oswald"/>
                <a:sym typeface="Oswald"/>
              </a:rPr>
              <a:t>Borang Tempahan Whatsapp</a:t>
            </a:r>
            <a:endParaRPr>
              <a:solidFill>
                <a:srgbClr val="000000"/>
              </a:solidFill>
              <a:latin typeface="Oswald"/>
              <a:ea typeface="Oswald"/>
              <a:cs typeface="Oswald"/>
              <a:sym typeface="Oswald"/>
            </a:endParaRPr>
          </a:p>
          <a:p>
            <a:pPr indent="0" lvl="0" marL="0" rtl="0" algn="l">
              <a:spcBef>
                <a:spcPts val="1200"/>
              </a:spcBef>
              <a:spcAft>
                <a:spcPts val="0"/>
              </a:spcAft>
              <a:buNone/>
            </a:pPr>
            <a:r>
              <a:rPr lang="en">
                <a:solidFill>
                  <a:srgbClr val="000000"/>
                </a:solidFill>
                <a:latin typeface="Oswald Light"/>
                <a:ea typeface="Oswald Light"/>
                <a:cs typeface="Oswald Light"/>
                <a:sym typeface="Oswald Light"/>
              </a:rPr>
              <a:t>2. Anda akan nampak tab "</a:t>
            </a:r>
            <a:r>
              <a:rPr lang="en">
                <a:solidFill>
                  <a:srgbClr val="000000"/>
                </a:solidFill>
                <a:latin typeface="Oswald"/>
                <a:ea typeface="Oswald"/>
                <a:cs typeface="Oswald"/>
                <a:sym typeface="Oswald"/>
              </a:rPr>
              <a:t>+tambah</a:t>
            </a:r>
            <a:r>
              <a:rPr lang="en">
                <a:solidFill>
                  <a:srgbClr val="000000"/>
                </a:solidFill>
                <a:latin typeface="Oswald Light"/>
                <a:ea typeface="Oswald Light"/>
                <a:cs typeface="Oswald Light"/>
                <a:sym typeface="Oswald Light"/>
              </a:rPr>
              <a:t>" warna biru di bahagian kanan atas.</a:t>
            </a:r>
            <a:endParaRPr>
              <a:solidFill>
                <a:srgbClr val="000000"/>
              </a:solidFill>
              <a:latin typeface="Oswald Light"/>
              <a:ea typeface="Oswald Light"/>
              <a:cs typeface="Oswald Light"/>
              <a:sym typeface="Oswald Light"/>
            </a:endParaRPr>
          </a:p>
          <a:p>
            <a:pPr indent="0" lvl="0" marL="0" rtl="0" algn="l">
              <a:spcBef>
                <a:spcPts val="1200"/>
              </a:spcBef>
              <a:spcAft>
                <a:spcPts val="0"/>
              </a:spcAft>
              <a:buNone/>
            </a:pPr>
            <a:r>
              <a:rPr lang="en">
                <a:solidFill>
                  <a:srgbClr val="000000"/>
                </a:solidFill>
                <a:latin typeface="Oswald Light"/>
                <a:ea typeface="Oswald Light"/>
                <a:cs typeface="Oswald Light"/>
                <a:sym typeface="Oswald Light"/>
              </a:rPr>
              <a:t>3. Tekan tab tu anda akan dibawa ke interface borang.</a:t>
            </a:r>
            <a:endParaRPr>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4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211" name="Google Shape;211;p30"/>
          <p:cNvPicPr preferRelativeResize="0"/>
          <p:nvPr/>
        </p:nvPicPr>
        <p:blipFill>
          <a:blip r:embed="rId3">
            <a:alphaModFix/>
          </a:blip>
          <a:stretch>
            <a:fillRect/>
          </a:stretch>
        </p:blipFill>
        <p:spPr>
          <a:xfrm>
            <a:off x="4571917" y="978250"/>
            <a:ext cx="4473036" cy="2652474"/>
          </a:xfrm>
          <a:prstGeom prst="rect">
            <a:avLst/>
          </a:prstGeom>
          <a:noFill/>
          <a:ln>
            <a:noFill/>
          </a:ln>
        </p:spPr>
      </p:pic>
      <p:pic>
        <p:nvPicPr>
          <p:cNvPr id="212" name="Google Shape;212;p30"/>
          <p:cNvPicPr preferRelativeResize="0"/>
          <p:nvPr/>
        </p:nvPicPr>
        <p:blipFill rotWithShape="1">
          <a:blip r:embed="rId4">
            <a:alphaModFix/>
          </a:blip>
          <a:srcRect b="0" l="0" r="28052" t="0"/>
          <a:stretch/>
        </p:blipFill>
        <p:spPr>
          <a:xfrm>
            <a:off x="5114138" y="1162875"/>
            <a:ext cx="3388598" cy="1911026"/>
          </a:xfrm>
          <a:prstGeom prst="rect">
            <a:avLst/>
          </a:prstGeom>
          <a:noFill/>
          <a:ln>
            <a:noFill/>
          </a:ln>
        </p:spPr>
      </p:pic>
      <p:pic>
        <p:nvPicPr>
          <p:cNvPr descr="Portrait-oriented black smaptphone" id="213" name="Google Shape;213;p30"/>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id="214" name="Google Shape;214;p30"/>
          <p:cNvPicPr preferRelativeResize="0"/>
          <p:nvPr/>
        </p:nvPicPr>
        <p:blipFill rotWithShape="1">
          <a:blip r:embed="rId6">
            <a:alphaModFix/>
          </a:blip>
          <a:srcRect b="884" l="0" r="0" t="874"/>
          <a:stretch/>
        </p:blipFill>
        <p:spPr>
          <a:xfrm>
            <a:off x="7269175" y="1858795"/>
            <a:ext cx="1514673" cy="269275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1"/>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#6 (Tetapan Borang)</a:t>
            </a:r>
            <a:endParaRPr sz="1300">
              <a:solidFill>
                <a:srgbClr val="000000"/>
              </a:solidFill>
              <a:latin typeface="Oswald Light"/>
              <a:ea typeface="Oswald Light"/>
              <a:cs typeface="Oswald Light"/>
              <a:sym typeface="Oswald Light"/>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1. Maklumat borang ini saya bahagikan kepada 3 bahagian sebab panjang sikit.</a:t>
            </a:r>
            <a:endParaRPr>
              <a:solidFill>
                <a:srgbClr val="000000"/>
              </a:solidFill>
              <a:latin typeface="Oswald Light"/>
              <a:ea typeface="Oswald Light"/>
              <a:cs typeface="Oswald Light"/>
              <a:sym typeface="Oswald Light"/>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2. Pautan Borang (URL), anda boleh letakkan pada hujung nama produk anda. Boleh letak panjang boleh letak pendek.Pautan Borang (URL) inilah yang anda akan guna untuk gantikan link wasap anda semasa lakukan promosi</a:t>
            </a:r>
            <a:endParaRPr>
              <a:solidFill>
                <a:srgbClr val="000000"/>
              </a:solidFill>
              <a:latin typeface="Oswald Light"/>
              <a:ea typeface="Oswald Light"/>
              <a:cs typeface="Oswald Light"/>
              <a:sym typeface="Oswald Light"/>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3. Status Borang, anda mahu aktif kan fungsi ini atau tutup fungsi ini.</a:t>
            </a:r>
            <a:endParaRPr>
              <a:solidFill>
                <a:srgbClr val="000000"/>
              </a:solidFill>
              <a:latin typeface="Oswald Light"/>
              <a:ea typeface="Oswald Light"/>
              <a:cs typeface="Oswald Light"/>
              <a:sym typeface="Oswald Light"/>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4. Text Pada Butang Hantar, ini anda boleh tukar kepada perkataan yang lebih power lagi. Kalau nak biar pun tak apa.</a:t>
            </a:r>
            <a:endParaRPr>
              <a:solidFill>
                <a:srgbClr val="000000"/>
              </a:solidFill>
              <a:latin typeface="Oswald Light"/>
              <a:ea typeface="Oswald Light"/>
              <a:cs typeface="Oswald Light"/>
              <a:sym typeface="Oswald Light"/>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5. Aktifkan tab ini jika anda mahu borang whatsapp ini ada pada kedai e-Dagang anda. </a:t>
            </a:r>
            <a:endParaRPr>
              <a:solidFill>
                <a:srgbClr val="000000"/>
              </a:solidFill>
              <a:latin typeface="Oswald Light"/>
              <a:ea typeface="Oswald Light"/>
              <a:cs typeface="Oswald Light"/>
              <a:sym typeface="Oswald Light"/>
            </a:endParaRPr>
          </a:p>
          <a:p>
            <a:pPr indent="0" lvl="0" marL="0" rtl="0" algn="l">
              <a:spcBef>
                <a:spcPts val="1200"/>
              </a:spcBef>
              <a:spcAft>
                <a:spcPts val="0"/>
              </a:spcAft>
              <a:buNone/>
            </a:pPr>
            <a:br>
              <a:rPr lang="en" sz="1300">
                <a:solidFill>
                  <a:srgbClr val="000000"/>
                </a:solidFill>
                <a:latin typeface="Oswald Light"/>
                <a:ea typeface="Oswald Light"/>
                <a:cs typeface="Oswald Light"/>
                <a:sym typeface="Oswald Light"/>
              </a:rPr>
            </a:b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4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220" name="Google Shape;220;p31"/>
          <p:cNvPicPr preferRelativeResize="0"/>
          <p:nvPr/>
        </p:nvPicPr>
        <p:blipFill>
          <a:blip r:embed="rId3">
            <a:alphaModFix/>
          </a:blip>
          <a:stretch>
            <a:fillRect/>
          </a:stretch>
        </p:blipFill>
        <p:spPr>
          <a:xfrm>
            <a:off x="4571917" y="978250"/>
            <a:ext cx="4473036" cy="2652474"/>
          </a:xfrm>
          <a:prstGeom prst="rect">
            <a:avLst/>
          </a:prstGeom>
          <a:noFill/>
          <a:ln>
            <a:noFill/>
          </a:ln>
        </p:spPr>
      </p:pic>
      <p:pic>
        <p:nvPicPr>
          <p:cNvPr id="221" name="Google Shape;221;p31"/>
          <p:cNvPicPr preferRelativeResize="0"/>
          <p:nvPr/>
        </p:nvPicPr>
        <p:blipFill rotWithShape="1">
          <a:blip r:embed="rId4">
            <a:alphaModFix/>
          </a:blip>
          <a:srcRect b="0" l="0" r="13547" t="0"/>
          <a:stretch/>
        </p:blipFill>
        <p:spPr>
          <a:xfrm>
            <a:off x="5114138" y="1162875"/>
            <a:ext cx="3388597" cy="1911025"/>
          </a:xfrm>
          <a:prstGeom prst="rect">
            <a:avLst/>
          </a:prstGeom>
          <a:noFill/>
          <a:ln>
            <a:noFill/>
          </a:ln>
        </p:spPr>
      </p:pic>
      <p:pic>
        <p:nvPicPr>
          <p:cNvPr descr="Portrait-oriented black smaptphone" id="222" name="Google Shape;222;p31"/>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id="223" name="Google Shape;223;p31"/>
          <p:cNvPicPr preferRelativeResize="0"/>
          <p:nvPr/>
        </p:nvPicPr>
        <p:blipFill rotWithShape="1">
          <a:blip r:embed="rId6">
            <a:alphaModFix/>
          </a:blip>
          <a:srcRect b="0" l="465" r="475" t="0"/>
          <a:stretch/>
        </p:blipFill>
        <p:spPr>
          <a:xfrm>
            <a:off x="7269175" y="1858795"/>
            <a:ext cx="1514673" cy="26927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Pengenalan</a:t>
            </a:r>
            <a:endParaRPr/>
          </a:p>
        </p:txBody>
      </p:sp>
      <p:sp>
        <p:nvSpPr>
          <p:cNvPr id="69" name="Google Shape;69;p1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2000">
                <a:solidFill>
                  <a:srgbClr val="000000"/>
                </a:solidFill>
                <a:latin typeface="Oswald Light"/>
                <a:ea typeface="Oswald Light"/>
                <a:cs typeface="Oswald Light"/>
                <a:sym typeface="Oswald Light"/>
              </a:rPr>
              <a:t>VendorHub.my adalah platform e-dagang multivendor yang selamat dan mudah digunakan di Malaysia. Ia menghubungkan pembeli dengan pelbagai penjual, memberi kuasa kepada perniagaan kecil dan memberikan pelanggan akses kepada pelbagai produk dan perkhidmatan. </a:t>
            </a:r>
            <a:endParaRPr sz="2000">
              <a:solidFill>
                <a:srgbClr val="000000"/>
              </a:solidFill>
              <a:latin typeface="Oswald Light"/>
              <a:ea typeface="Oswald Light"/>
              <a:cs typeface="Oswald Light"/>
              <a:sym typeface="Oswald Light"/>
            </a:endParaRPr>
          </a:p>
          <a:p>
            <a:pPr indent="0" lvl="0" marL="0" rtl="0" algn="l">
              <a:spcBef>
                <a:spcPts val="1000"/>
              </a:spcBef>
              <a:spcAft>
                <a:spcPts val="0"/>
              </a:spcAft>
              <a:buNone/>
            </a:pPr>
            <a:r>
              <a:t/>
            </a:r>
            <a:endParaRPr sz="2000">
              <a:solidFill>
                <a:srgbClr val="000000"/>
              </a:solidFill>
              <a:latin typeface="Oswald Light"/>
              <a:ea typeface="Oswald Light"/>
              <a:cs typeface="Oswald Light"/>
              <a:sym typeface="Oswald Light"/>
            </a:endParaRPr>
          </a:p>
          <a:p>
            <a:pPr indent="0" lvl="0" marL="0" rtl="0" algn="l">
              <a:spcBef>
                <a:spcPts val="1000"/>
              </a:spcBef>
              <a:spcAft>
                <a:spcPts val="0"/>
              </a:spcAft>
              <a:buNone/>
            </a:pPr>
            <a:r>
              <a:rPr lang="en" sz="2000">
                <a:solidFill>
                  <a:srgbClr val="000000"/>
                </a:solidFill>
                <a:latin typeface="Oswald Light"/>
                <a:ea typeface="Oswald Light"/>
                <a:cs typeface="Oswald Light"/>
                <a:sym typeface="Oswald Light"/>
              </a:rPr>
              <a:t>Sertai komuniti kami hari ini untuk pengalaman membeli-belah yang lancar.</a:t>
            </a:r>
            <a:endParaRPr sz="2000">
              <a:solidFill>
                <a:srgbClr val="000000"/>
              </a:solidFill>
              <a:latin typeface="Oswald Light"/>
              <a:ea typeface="Oswald Light"/>
              <a:cs typeface="Oswald Light"/>
              <a:sym typeface="Oswald Light"/>
            </a:endParaRPr>
          </a:p>
          <a:p>
            <a:pPr indent="0" lvl="0" marL="0" rtl="0" algn="l">
              <a:spcBef>
                <a:spcPts val="200"/>
              </a:spcBef>
              <a:spcAft>
                <a:spcPts val="1600"/>
              </a:spcAft>
              <a:buClr>
                <a:schemeClr val="dk2"/>
              </a:buClr>
              <a:buSzPts val="1100"/>
              <a:buNone/>
            </a:pPr>
            <a:r>
              <a:t/>
            </a:r>
            <a:endParaRPr sz="2800">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2"/>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#6 (Tetapan Borang)</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15000"/>
              </a:lnSpc>
              <a:spcBef>
                <a:spcPts val="1200"/>
              </a:spcBef>
              <a:spcAft>
                <a:spcPts val="0"/>
              </a:spcAft>
              <a:buNone/>
            </a:pPr>
            <a:r>
              <a:rPr lang="en">
                <a:solidFill>
                  <a:srgbClr val="000000"/>
                </a:solidFill>
                <a:latin typeface="Oswald Light"/>
                <a:ea typeface="Oswald Light"/>
                <a:cs typeface="Oswald Light"/>
                <a:sym typeface="Oswald Light"/>
              </a:rPr>
              <a:t>6. Tab Papar Butang WhatsApp, Kami syorkan anda biarkan ia aktif.</a:t>
            </a:r>
            <a:endParaRPr>
              <a:solidFill>
                <a:srgbClr val="000000"/>
              </a:solidFill>
              <a:latin typeface="Oswald Light"/>
              <a:ea typeface="Oswald Light"/>
              <a:cs typeface="Oswald Light"/>
              <a:sym typeface="Oswald Light"/>
            </a:endParaRPr>
          </a:p>
          <a:p>
            <a:pPr indent="0" lvl="0" marL="0" rtl="0" algn="l">
              <a:lnSpc>
                <a:spcPct val="115000"/>
              </a:lnSpc>
              <a:spcBef>
                <a:spcPts val="1200"/>
              </a:spcBef>
              <a:spcAft>
                <a:spcPts val="0"/>
              </a:spcAft>
              <a:buNone/>
            </a:pPr>
            <a:r>
              <a:rPr lang="en">
                <a:solidFill>
                  <a:srgbClr val="000000"/>
                </a:solidFill>
                <a:latin typeface="Oswald Light"/>
                <a:ea typeface="Oswald Light"/>
                <a:cs typeface="Oswald Light"/>
                <a:sym typeface="Oswald Light"/>
              </a:rPr>
              <a:t>7. Dekat sini anda akan nampak semua senarai produk yang anda ada, aktifkan semua produk yang ada kena mengena dengan borang ini. Jika serunding, aktifkan semua yang berkaitan dengan serunding.</a:t>
            </a:r>
            <a:endParaRPr>
              <a:solidFill>
                <a:srgbClr val="000000"/>
              </a:solidFill>
              <a:latin typeface="Oswald Light"/>
              <a:ea typeface="Oswald Light"/>
              <a:cs typeface="Oswald Light"/>
              <a:sym typeface="Oswald Light"/>
            </a:endParaRPr>
          </a:p>
          <a:p>
            <a:pPr indent="0" lvl="0" marL="0" rtl="0" algn="l">
              <a:lnSpc>
                <a:spcPct val="115000"/>
              </a:lnSpc>
              <a:spcBef>
                <a:spcPts val="1200"/>
              </a:spcBef>
              <a:spcAft>
                <a:spcPts val="0"/>
              </a:spcAft>
              <a:buNone/>
            </a:pPr>
            <a:r>
              <a:rPr lang="en">
                <a:solidFill>
                  <a:srgbClr val="000000"/>
                </a:solidFill>
                <a:latin typeface="Oswald Light"/>
                <a:ea typeface="Oswald Light"/>
                <a:cs typeface="Oswald Light"/>
                <a:sym typeface="Oswald Light"/>
              </a:rPr>
              <a:t>8. Tab Pilihan Mod Penghantaran (Jika ada). Di sini anda perlu tekan pada butang </a:t>
            </a:r>
            <a:r>
              <a:rPr lang="en">
                <a:solidFill>
                  <a:srgbClr val="000000"/>
                </a:solidFill>
                <a:latin typeface="Oswald"/>
                <a:ea typeface="Oswald"/>
                <a:cs typeface="Oswald"/>
                <a:sym typeface="Oswald"/>
              </a:rPr>
              <a:t>+ Urus Senarai Penghantaran</a:t>
            </a:r>
            <a:r>
              <a:rPr lang="en">
                <a:solidFill>
                  <a:srgbClr val="000000"/>
                </a:solidFill>
                <a:latin typeface="Oswald Light"/>
                <a:ea typeface="Oswald Light"/>
                <a:cs typeface="Oswald Light"/>
                <a:sym typeface="Oswald Light"/>
              </a:rPr>
              <a:t>. Anda akan dibawa ke bahagian </a:t>
            </a:r>
            <a:r>
              <a:rPr lang="en">
                <a:solidFill>
                  <a:srgbClr val="000000"/>
                </a:solidFill>
                <a:latin typeface="Oswald"/>
                <a:ea typeface="Oswald"/>
                <a:cs typeface="Oswald"/>
                <a:sym typeface="Oswald"/>
              </a:rPr>
              <a:t>Pilihan Penghantaran</a:t>
            </a:r>
            <a:r>
              <a:rPr lang="en">
                <a:solidFill>
                  <a:srgbClr val="000000"/>
                </a:solidFill>
                <a:latin typeface="Oswald Light"/>
                <a:ea typeface="Oswald Light"/>
                <a:cs typeface="Oswald Light"/>
                <a:sym typeface="Oswald Light"/>
              </a:rPr>
              <a:t>. </a:t>
            </a:r>
            <a:endParaRPr>
              <a:solidFill>
                <a:srgbClr val="000000"/>
              </a:solidFill>
              <a:latin typeface="Oswald Light"/>
              <a:ea typeface="Oswald Light"/>
              <a:cs typeface="Oswald Light"/>
              <a:sym typeface="Oswald Light"/>
            </a:endParaRPr>
          </a:p>
          <a:p>
            <a:pPr indent="0" lvl="0" marL="0" rtl="0" algn="l">
              <a:spcBef>
                <a:spcPts val="1200"/>
              </a:spcBef>
              <a:spcAft>
                <a:spcPts val="0"/>
              </a:spcAft>
              <a:buNone/>
            </a:pPr>
            <a:br>
              <a:rPr lang="en" sz="1300">
                <a:solidFill>
                  <a:srgbClr val="000000"/>
                </a:solidFill>
                <a:latin typeface="Oswald Light"/>
                <a:ea typeface="Oswald Light"/>
                <a:cs typeface="Oswald Light"/>
                <a:sym typeface="Oswald Light"/>
              </a:rPr>
            </a:b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4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229" name="Google Shape;229;p32"/>
          <p:cNvPicPr preferRelativeResize="0"/>
          <p:nvPr/>
        </p:nvPicPr>
        <p:blipFill>
          <a:blip r:embed="rId3">
            <a:alphaModFix/>
          </a:blip>
          <a:stretch>
            <a:fillRect/>
          </a:stretch>
        </p:blipFill>
        <p:spPr>
          <a:xfrm>
            <a:off x="4571917" y="978250"/>
            <a:ext cx="4473036" cy="2652474"/>
          </a:xfrm>
          <a:prstGeom prst="rect">
            <a:avLst/>
          </a:prstGeom>
          <a:noFill/>
          <a:ln>
            <a:noFill/>
          </a:ln>
        </p:spPr>
      </p:pic>
      <p:pic>
        <p:nvPicPr>
          <p:cNvPr id="230" name="Google Shape;230;p32"/>
          <p:cNvPicPr preferRelativeResize="0"/>
          <p:nvPr/>
        </p:nvPicPr>
        <p:blipFill rotWithShape="1">
          <a:blip r:embed="rId4">
            <a:alphaModFix/>
          </a:blip>
          <a:srcRect b="0" l="0" r="13547" t="0"/>
          <a:stretch/>
        </p:blipFill>
        <p:spPr>
          <a:xfrm>
            <a:off x="5114138" y="1162875"/>
            <a:ext cx="3388597" cy="1911025"/>
          </a:xfrm>
          <a:prstGeom prst="rect">
            <a:avLst/>
          </a:prstGeom>
          <a:noFill/>
          <a:ln>
            <a:noFill/>
          </a:ln>
        </p:spPr>
      </p:pic>
      <p:pic>
        <p:nvPicPr>
          <p:cNvPr descr="Portrait-oriented black smaptphone" id="231" name="Google Shape;231;p32"/>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id="232" name="Google Shape;232;p32"/>
          <p:cNvPicPr preferRelativeResize="0"/>
          <p:nvPr/>
        </p:nvPicPr>
        <p:blipFill rotWithShape="1">
          <a:blip r:embed="rId6">
            <a:alphaModFix/>
          </a:blip>
          <a:srcRect b="0" l="0" r="0" t="2600"/>
          <a:stretch/>
        </p:blipFill>
        <p:spPr>
          <a:xfrm>
            <a:off x="7269175" y="1823600"/>
            <a:ext cx="1514675" cy="2753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3"/>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#6 (Pilihan Penghantaran)</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rPr lang="en">
                <a:solidFill>
                  <a:srgbClr val="000000"/>
                </a:solidFill>
                <a:latin typeface="Oswald Light"/>
                <a:ea typeface="Oswald Light"/>
                <a:cs typeface="Oswald Light"/>
                <a:sym typeface="Oswald Light"/>
              </a:rPr>
              <a:t>9</a:t>
            </a:r>
            <a:r>
              <a:rPr lang="en">
                <a:solidFill>
                  <a:srgbClr val="000000"/>
                </a:solidFill>
                <a:latin typeface="Oswald Light"/>
                <a:ea typeface="Oswald Light"/>
                <a:cs typeface="Oswald Light"/>
                <a:sym typeface="Oswald Light"/>
              </a:rPr>
              <a:t>. Klik pada butang "</a:t>
            </a:r>
            <a:r>
              <a:rPr lang="en">
                <a:solidFill>
                  <a:srgbClr val="000000"/>
                </a:solidFill>
                <a:latin typeface="Oswald"/>
                <a:ea typeface="Oswald"/>
                <a:cs typeface="Oswald"/>
                <a:sym typeface="Oswald"/>
              </a:rPr>
              <a:t>+tambah</a:t>
            </a:r>
            <a:r>
              <a:rPr lang="en">
                <a:solidFill>
                  <a:srgbClr val="000000"/>
                </a:solidFill>
                <a:latin typeface="Oswald Light"/>
                <a:ea typeface="Oswald Light"/>
                <a:cs typeface="Oswald Light"/>
                <a:sym typeface="Oswald Light"/>
              </a:rPr>
              <a:t>". Jika ada kos pos senaraikan semua kos pos semenanjung, sabah sarawak dan sebagainya dan tekan </a:t>
            </a:r>
            <a:r>
              <a:rPr lang="en">
                <a:solidFill>
                  <a:srgbClr val="000000"/>
                </a:solidFill>
                <a:latin typeface="Oswald"/>
                <a:ea typeface="Oswald"/>
                <a:cs typeface="Oswald"/>
                <a:sym typeface="Oswald"/>
              </a:rPr>
              <a:t>Simpan</a:t>
            </a:r>
            <a:r>
              <a:rPr lang="en">
                <a:solidFill>
                  <a:srgbClr val="000000"/>
                </a:solidFill>
                <a:latin typeface="Oswald Light"/>
                <a:ea typeface="Oswald Light"/>
                <a:cs typeface="Oswald Light"/>
                <a:sym typeface="Oswald Light"/>
              </a:rPr>
              <a:t>. Anda boleh tambah mod penghantaran lain seperti COD atau Self Collect. Tekan pada </a:t>
            </a:r>
            <a:r>
              <a:rPr lang="en">
                <a:solidFill>
                  <a:srgbClr val="000000"/>
                </a:solidFill>
                <a:latin typeface="Oswald"/>
                <a:ea typeface="Oswald"/>
                <a:cs typeface="Oswald"/>
                <a:sym typeface="Oswald"/>
              </a:rPr>
              <a:t>+tambah</a:t>
            </a:r>
            <a:endParaRPr>
              <a:solidFill>
                <a:srgbClr val="000000"/>
              </a:solidFill>
              <a:latin typeface="Oswald"/>
              <a:ea typeface="Oswald"/>
              <a:cs typeface="Oswald"/>
              <a:sym typeface="Oswald"/>
            </a:endParaRPr>
          </a:p>
          <a:p>
            <a:pPr indent="0" lvl="0" marL="0" rtl="0" algn="l">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br>
              <a:rPr lang="en" sz="1300">
                <a:solidFill>
                  <a:srgbClr val="000000"/>
                </a:solidFill>
                <a:latin typeface="Oswald Light"/>
                <a:ea typeface="Oswald Light"/>
                <a:cs typeface="Oswald Light"/>
                <a:sym typeface="Oswald Light"/>
              </a:rPr>
            </a:b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4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Portrait-oriented black smaptphone" id="238" name="Google Shape;238;p33"/>
          <p:cNvPicPr preferRelativeResize="0"/>
          <p:nvPr/>
        </p:nvPicPr>
        <p:blipFill>
          <a:blip r:embed="rId3">
            <a:alphaModFix/>
          </a:blip>
          <a:stretch>
            <a:fillRect/>
          </a:stretch>
        </p:blipFill>
        <p:spPr>
          <a:xfrm>
            <a:off x="4454200" y="888625"/>
            <a:ext cx="1354741" cy="2933399"/>
          </a:xfrm>
          <a:prstGeom prst="rect">
            <a:avLst/>
          </a:prstGeom>
          <a:noFill/>
          <a:ln>
            <a:noFill/>
          </a:ln>
        </p:spPr>
      </p:pic>
      <p:pic>
        <p:nvPicPr>
          <p:cNvPr id="239" name="Google Shape;239;p33"/>
          <p:cNvPicPr preferRelativeResize="0"/>
          <p:nvPr/>
        </p:nvPicPr>
        <p:blipFill rotWithShape="1">
          <a:blip r:embed="rId4">
            <a:alphaModFix/>
          </a:blip>
          <a:srcRect b="0" l="1162" r="1162" t="0"/>
          <a:stretch/>
        </p:blipFill>
        <p:spPr>
          <a:xfrm>
            <a:off x="4519336" y="1128151"/>
            <a:ext cx="1224467" cy="2454351"/>
          </a:xfrm>
          <a:prstGeom prst="rect">
            <a:avLst/>
          </a:prstGeom>
          <a:noFill/>
          <a:ln>
            <a:noFill/>
          </a:ln>
        </p:spPr>
      </p:pic>
      <p:pic>
        <p:nvPicPr>
          <p:cNvPr descr="Portrait-oriented black smaptphone" id="240" name="Google Shape;240;p33"/>
          <p:cNvPicPr preferRelativeResize="0"/>
          <p:nvPr/>
        </p:nvPicPr>
        <p:blipFill>
          <a:blip r:embed="rId3">
            <a:alphaModFix/>
          </a:blip>
          <a:stretch>
            <a:fillRect/>
          </a:stretch>
        </p:blipFill>
        <p:spPr>
          <a:xfrm>
            <a:off x="5990792" y="888625"/>
            <a:ext cx="1354741" cy="2933399"/>
          </a:xfrm>
          <a:prstGeom prst="rect">
            <a:avLst/>
          </a:prstGeom>
          <a:noFill/>
          <a:ln>
            <a:noFill/>
          </a:ln>
        </p:spPr>
      </p:pic>
      <p:pic>
        <p:nvPicPr>
          <p:cNvPr id="241" name="Google Shape;241;p33"/>
          <p:cNvPicPr preferRelativeResize="0"/>
          <p:nvPr/>
        </p:nvPicPr>
        <p:blipFill rotWithShape="1">
          <a:blip r:embed="rId5">
            <a:alphaModFix/>
          </a:blip>
          <a:srcRect b="0" l="980" r="980" t="0"/>
          <a:stretch/>
        </p:blipFill>
        <p:spPr>
          <a:xfrm>
            <a:off x="6055928" y="1128151"/>
            <a:ext cx="1224467" cy="2454352"/>
          </a:xfrm>
          <a:prstGeom prst="rect">
            <a:avLst/>
          </a:prstGeom>
          <a:noFill/>
          <a:ln>
            <a:noFill/>
          </a:ln>
        </p:spPr>
      </p:pic>
      <p:pic>
        <p:nvPicPr>
          <p:cNvPr descr="Portrait-oriented black smaptphone" id="242" name="Google Shape;242;p33"/>
          <p:cNvPicPr preferRelativeResize="0"/>
          <p:nvPr/>
        </p:nvPicPr>
        <p:blipFill>
          <a:blip r:embed="rId3">
            <a:alphaModFix/>
          </a:blip>
          <a:stretch>
            <a:fillRect/>
          </a:stretch>
        </p:blipFill>
        <p:spPr>
          <a:xfrm>
            <a:off x="7527384" y="888625"/>
            <a:ext cx="1354741" cy="2933399"/>
          </a:xfrm>
          <a:prstGeom prst="rect">
            <a:avLst/>
          </a:prstGeom>
          <a:noFill/>
          <a:ln>
            <a:noFill/>
          </a:ln>
        </p:spPr>
      </p:pic>
      <p:pic>
        <p:nvPicPr>
          <p:cNvPr id="243" name="Google Shape;243;p33"/>
          <p:cNvPicPr preferRelativeResize="0"/>
          <p:nvPr/>
        </p:nvPicPr>
        <p:blipFill rotWithShape="1">
          <a:blip r:embed="rId6">
            <a:alphaModFix/>
          </a:blip>
          <a:srcRect b="0" l="3900" r="3900" t="0"/>
          <a:stretch/>
        </p:blipFill>
        <p:spPr>
          <a:xfrm>
            <a:off x="7592520" y="1128151"/>
            <a:ext cx="1224467" cy="24543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4"/>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#6 (Tetapan Borang)</a:t>
            </a:r>
            <a:endParaRPr sz="1300">
              <a:solidFill>
                <a:srgbClr val="000000"/>
              </a:solidFill>
              <a:latin typeface="Oswald Light"/>
              <a:ea typeface="Oswald Light"/>
              <a:cs typeface="Oswald Light"/>
              <a:sym typeface="Oswald Light"/>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1. Muat Naik Gambar yang berkenaan dengan produk anda.</a:t>
            </a:r>
            <a:endParaRPr>
              <a:solidFill>
                <a:srgbClr val="000000"/>
              </a:solidFill>
              <a:latin typeface="Oswald Light"/>
              <a:ea typeface="Oswald Light"/>
              <a:cs typeface="Oswald Light"/>
              <a:sym typeface="Oswald Light"/>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2. Tajuk Borang, Letak tajuk yang sesuai. Senang letak nama jenama produk anda.</a:t>
            </a:r>
            <a:endParaRPr>
              <a:solidFill>
                <a:srgbClr val="000000"/>
              </a:solidFill>
              <a:latin typeface="Oswald Light"/>
              <a:ea typeface="Oswald Light"/>
              <a:cs typeface="Oswald Light"/>
              <a:sym typeface="Oswald Light"/>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3. Penerangan. Ok bahagian ini anda boleh tulis panjang sikit. Tuliskan apa kelebihan produk anda. Kalau boleh senaraikan ciri-ciri produk, boleh offer meleleh anda disini. Sini bahagian paling kritikal untuk anda tulis ayat iklan anda. Sebab dekat sinilah prospek anda akan baca.</a:t>
            </a:r>
            <a:endParaRPr>
              <a:solidFill>
                <a:srgbClr val="000000"/>
              </a:solidFill>
              <a:latin typeface="Oswald Light"/>
              <a:ea typeface="Oswald Light"/>
              <a:cs typeface="Oswald Light"/>
              <a:sym typeface="Oswald Light"/>
            </a:endParaRPr>
          </a:p>
          <a:p>
            <a:pPr indent="0" lvl="0" marL="0" rtl="0" algn="l">
              <a:lnSpc>
                <a:spcPct val="100000"/>
              </a:lnSpc>
              <a:spcBef>
                <a:spcPts val="1200"/>
              </a:spcBef>
              <a:spcAft>
                <a:spcPts val="0"/>
              </a:spcAft>
              <a:buNone/>
            </a:pPr>
            <a:r>
              <a:rPr lang="en">
                <a:solidFill>
                  <a:srgbClr val="000000"/>
                </a:solidFill>
                <a:latin typeface="Oswald Light"/>
                <a:ea typeface="Oswald Light"/>
                <a:cs typeface="Oswald Light"/>
                <a:sym typeface="Oswald Light"/>
              </a:rPr>
              <a:t>4. Bahagian Tab </a:t>
            </a:r>
            <a:r>
              <a:rPr lang="en">
                <a:solidFill>
                  <a:srgbClr val="000000"/>
                </a:solidFill>
                <a:latin typeface="Oswald"/>
                <a:ea typeface="Oswald"/>
                <a:cs typeface="Oswald"/>
                <a:sym typeface="Oswald"/>
              </a:rPr>
              <a:t>Pilihan Mod Pembayaran (Jika ada)</a:t>
            </a:r>
            <a:r>
              <a:rPr lang="en">
                <a:solidFill>
                  <a:srgbClr val="000000"/>
                </a:solidFill>
                <a:latin typeface="Oswald Light"/>
                <a:ea typeface="Oswald Light"/>
                <a:cs typeface="Oswald Light"/>
                <a:sym typeface="Oswald Light"/>
              </a:rPr>
              <a:t>. Disini ada 3 cara , COD, Manual/Transfer dan Toyyippay (FPX). Untuk Mod COD jika anda ada lakukan penghantaran dan terima bayaran selepas barang sampai. Dan anda juga boleh aktifkan Manual/Transfer. Tekan pada </a:t>
            </a:r>
            <a:r>
              <a:rPr lang="en">
                <a:solidFill>
                  <a:srgbClr val="000000"/>
                </a:solidFill>
                <a:latin typeface="Oswald"/>
                <a:ea typeface="Oswald"/>
                <a:cs typeface="Oswald"/>
                <a:sym typeface="Oswald"/>
              </a:rPr>
              <a:t>+tetapan</a:t>
            </a:r>
            <a:r>
              <a:rPr lang="en">
                <a:solidFill>
                  <a:srgbClr val="000000"/>
                </a:solidFill>
                <a:latin typeface="Oswald Light"/>
                <a:ea typeface="Oswald Light"/>
                <a:cs typeface="Oswald Light"/>
                <a:sym typeface="Oswald Light"/>
              </a:rPr>
              <a:t> untuk update pilihan akaun bank anda.</a:t>
            </a:r>
            <a:endParaRPr>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br>
              <a:rPr lang="en" sz="1300">
                <a:solidFill>
                  <a:srgbClr val="000000"/>
                </a:solidFill>
                <a:latin typeface="Oswald Light"/>
                <a:ea typeface="Oswald Light"/>
                <a:cs typeface="Oswald Light"/>
                <a:sym typeface="Oswald Light"/>
              </a:rPr>
            </a:b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4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249" name="Google Shape;249;p34"/>
          <p:cNvPicPr preferRelativeResize="0"/>
          <p:nvPr/>
        </p:nvPicPr>
        <p:blipFill>
          <a:blip r:embed="rId3">
            <a:alphaModFix/>
          </a:blip>
          <a:stretch>
            <a:fillRect/>
          </a:stretch>
        </p:blipFill>
        <p:spPr>
          <a:xfrm>
            <a:off x="4571917" y="978250"/>
            <a:ext cx="4473036" cy="2652474"/>
          </a:xfrm>
          <a:prstGeom prst="rect">
            <a:avLst/>
          </a:prstGeom>
          <a:noFill/>
          <a:ln>
            <a:noFill/>
          </a:ln>
        </p:spPr>
      </p:pic>
      <p:pic>
        <p:nvPicPr>
          <p:cNvPr id="250" name="Google Shape;250;p34"/>
          <p:cNvPicPr preferRelativeResize="0"/>
          <p:nvPr/>
        </p:nvPicPr>
        <p:blipFill rotWithShape="1">
          <a:blip r:embed="rId4">
            <a:alphaModFix/>
          </a:blip>
          <a:srcRect b="0" l="0" r="13591" t="0"/>
          <a:stretch/>
        </p:blipFill>
        <p:spPr>
          <a:xfrm>
            <a:off x="5114138" y="1162875"/>
            <a:ext cx="3388597" cy="1911026"/>
          </a:xfrm>
          <a:prstGeom prst="rect">
            <a:avLst/>
          </a:prstGeom>
          <a:noFill/>
          <a:ln>
            <a:noFill/>
          </a:ln>
        </p:spPr>
      </p:pic>
      <p:pic>
        <p:nvPicPr>
          <p:cNvPr descr="Portrait-oriented black smaptphone" id="251" name="Google Shape;251;p34"/>
          <p:cNvPicPr preferRelativeResize="0"/>
          <p:nvPr/>
        </p:nvPicPr>
        <p:blipFill>
          <a:blip r:embed="rId5">
            <a:alphaModFix/>
          </a:blip>
          <a:stretch>
            <a:fillRect/>
          </a:stretch>
        </p:blipFill>
        <p:spPr>
          <a:xfrm>
            <a:off x="4572000" y="2382675"/>
            <a:ext cx="1270725" cy="2595650"/>
          </a:xfrm>
          <a:prstGeom prst="rect">
            <a:avLst/>
          </a:prstGeom>
          <a:noFill/>
          <a:ln>
            <a:noFill/>
          </a:ln>
        </p:spPr>
      </p:pic>
      <p:pic>
        <p:nvPicPr>
          <p:cNvPr id="252" name="Google Shape;252;p34"/>
          <p:cNvPicPr preferRelativeResize="0"/>
          <p:nvPr/>
        </p:nvPicPr>
        <p:blipFill rotWithShape="1">
          <a:blip r:embed="rId6">
            <a:alphaModFix/>
          </a:blip>
          <a:srcRect b="0" l="631" r="631" t="0"/>
          <a:stretch/>
        </p:blipFill>
        <p:spPr>
          <a:xfrm>
            <a:off x="4633097" y="2570549"/>
            <a:ext cx="1148530" cy="2171757"/>
          </a:xfrm>
          <a:prstGeom prst="rect">
            <a:avLst/>
          </a:prstGeom>
          <a:noFill/>
          <a:ln>
            <a:noFill/>
          </a:ln>
        </p:spPr>
      </p:pic>
      <p:pic>
        <p:nvPicPr>
          <p:cNvPr descr="Portrait-oriented black smaptphone" id="253" name="Google Shape;253;p34"/>
          <p:cNvPicPr preferRelativeResize="0"/>
          <p:nvPr/>
        </p:nvPicPr>
        <p:blipFill>
          <a:blip r:embed="rId5">
            <a:alphaModFix/>
          </a:blip>
          <a:stretch>
            <a:fillRect/>
          </a:stretch>
        </p:blipFill>
        <p:spPr>
          <a:xfrm>
            <a:off x="6173075" y="2382675"/>
            <a:ext cx="1270725" cy="2595650"/>
          </a:xfrm>
          <a:prstGeom prst="rect">
            <a:avLst/>
          </a:prstGeom>
          <a:noFill/>
          <a:ln>
            <a:noFill/>
          </a:ln>
        </p:spPr>
      </p:pic>
      <p:pic>
        <p:nvPicPr>
          <p:cNvPr id="254" name="Google Shape;254;p34"/>
          <p:cNvPicPr preferRelativeResize="0"/>
          <p:nvPr/>
        </p:nvPicPr>
        <p:blipFill rotWithShape="1">
          <a:blip r:embed="rId7">
            <a:alphaModFix/>
          </a:blip>
          <a:srcRect b="0" l="3104" r="3104" t="0"/>
          <a:stretch/>
        </p:blipFill>
        <p:spPr>
          <a:xfrm>
            <a:off x="6234172" y="2570549"/>
            <a:ext cx="1148530" cy="2171758"/>
          </a:xfrm>
          <a:prstGeom prst="rect">
            <a:avLst/>
          </a:prstGeom>
          <a:noFill/>
          <a:ln>
            <a:noFill/>
          </a:ln>
        </p:spPr>
      </p:pic>
      <p:pic>
        <p:nvPicPr>
          <p:cNvPr descr="Portrait-oriented black smaptphone" id="255" name="Google Shape;255;p34"/>
          <p:cNvPicPr preferRelativeResize="0"/>
          <p:nvPr/>
        </p:nvPicPr>
        <p:blipFill>
          <a:blip r:embed="rId5">
            <a:alphaModFix/>
          </a:blip>
          <a:stretch>
            <a:fillRect/>
          </a:stretch>
        </p:blipFill>
        <p:spPr>
          <a:xfrm>
            <a:off x="7835250" y="2382675"/>
            <a:ext cx="1270725" cy="2595650"/>
          </a:xfrm>
          <a:prstGeom prst="rect">
            <a:avLst/>
          </a:prstGeom>
          <a:noFill/>
          <a:ln>
            <a:noFill/>
          </a:ln>
        </p:spPr>
      </p:pic>
      <p:pic>
        <p:nvPicPr>
          <p:cNvPr id="256" name="Google Shape;256;p34"/>
          <p:cNvPicPr preferRelativeResize="0"/>
          <p:nvPr/>
        </p:nvPicPr>
        <p:blipFill rotWithShape="1">
          <a:blip r:embed="rId8">
            <a:alphaModFix/>
          </a:blip>
          <a:srcRect b="0" l="3729" r="3720" t="0"/>
          <a:stretch/>
        </p:blipFill>
        <p:spPr>
          <a:xfrm>
            <a:off x="7896347" y="2570549"/>
            <a:ext cx="1148531" cy="217175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5"/>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#6 (Tetapan Borang)</a:t>
            </a:r>
            <a:endParaRPr sz="1300">
              <a:solidFill>
                <a:srgbClr val="000000"/>
              </a:solidFill>
              <a:latin typeface="Oswald Light"/>
              <a:ea typeface="Oswald Light"/>
              <a:cs typeface="Oswald Light"/>
              <a:sym typeface="Oswald Light"/>
            </a:endParaRPr>
          </a:p>
          <a:p>
            <a:pPr indent="0" lvl="0" marL="0" rtl="0" algn="l">
              <a:lnSpc>
                <a:spcPct val="110000"/>
              </a:lnSpc>
              <a:spcBef>
                <a:spcPts val="1200"/>
              </a:spcBef>
              <a:spcAft>
                <a:spcPts val="0"/>
              </a:spcAft>
              <a:buNone/>
            </a:pPr>
            <a:r>
              <a:rPr lang="en" sz="1400">
                <a:solidFill>
                  <a:srgbClr val="2B3D51"/>
                </a:solidFill>
                <a:highlight>
                  <a:srgbClr val="FFFFFF"/>
                </a:highlight>
                <a:latin typeface="Oswald"/>
                <a:ea typeface="Oswald"/>
                <a:cs typeface="Oswald"/>
                <a:sym typeface="Oswald"/>
              </a:rPr>
              <a:t>Tab "Maklumat yang anda ingin dapatkan dari pelanggan"</a:t>
            </a:r>
            <a:endParaRPr sz="1400">
              <a:solidFill>
                <a:srgbClr val="2B3D51"/>
              </a:solidFill>
              <a:highlight>
                <a:srgbClr val="FFFFFF"/>
              </a:highlight>
              <a:latin typeface="Oswald"/>
              <a:ea typeface="Oswald"/>
              <a:cs typeface="Oswald"/>
              <a:sym typeface="Oswald"/>
            </a:endParaRPr>
          </a:p>
          <a:p>
            <a:pPr indent="0" lvl="0" marL="0" rtl="0" algn="l">
              <a:spcBef>
                <a:spcPts val="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spcBef>
                <a:spcPts val="0"/>
              </a:spcBef>
              <a:spcAft>
                <a:spcPts val="0"/>
              </a:spcAft>
              <a:buNone/>
            </a:pPr>
            <a:r>
              <a:rPr lang="en" sz="1300">
                <a:solidFill>
                  <a:srgbClr val="000000"/>
                </a:solidFill>
                <a:latin typeface="Oswald Light"/>
                <a:ea typeface="Oswald Light"/>
                <a:cs typeface="Oswald Light"/>
                <a:sym typeface="Oswald Light"/>
              </a:rPr>
              <a:t>-Aktifkan bahagian Email &amp; Alamat, selepas itu tekan butang simpan</a:t>
            </a: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rPr lang="en" sz="1300">
                <a:solidFill>
                  <a:srgbClr val="000000"/>
                </a:solidFill>
                <a:latin typeface="Oswald Light"/>
                <a:ea typeface="Oswald Light"/>
                <a:cs typeface="Oswald Light"/>
                <a:sym typeface="Oswald Light"/>
              </a:rPr>
              <a:t>-Contoh borang yang dihasilkan boleh rujuk pada pautan</a:t>
            </a:r>
            <a:r>
              <a:rPr lang="en" sz="1300">
                <a:solidFill>
                  <a:srgbClr val="000000"/>
                </a:solidFill>
                <a:uFill>
                  <a:noFill/>
                </a:uFill>
                <a:latin typeface="Oswald Light"/>
                <a:ea typeface="Oswald Light"/>
                <a:cs typeface="Oswald Light"/>
                <a:sym typeface="Oswald Light"/>
                <a:hlinkClick r:id="rId3">
                  <a:extLst>
                    <a:ext uri="{A12FA001-AC4F-418D-AE19-62706E023703}">
                      <ahyp:hlinkClr val="tx"/>
                    </a:ext>
                  </a:extLst>
                </a:hlinkClick>
              </a:rPr>
              <a:t> </a:t>
            </a:r>
            <a:r>
              <a:rPr lang="en" sz="1300" u="sng">
                <a:solidFill>
                  <a:schemeClr val="hlink"/>
                </a:solidFill>
                <a:latin typeface="Oswald Light"/>
                <a:ea typeface="Oswald Light"/>
                <a:cs typeface="Oswald Light"/>
                <a:sym typeface="Oswald Light"/>
                <a:hlinkClick r:id="rId4"/>
              </a:rPr>
              <a:t>https://reserved.vendorhub.my/serunding</a:t>
            </a:r>
            <a:endParaRPr sz="1300" u="sng">
              <a:solidFill>
                <a:schemeClr val="hlink"/>
              </a:solidFill>
              <a:latin typeface="Oswald Light"/>
              <a:ea typeface="Oswald Light"/>
              <a:cs typeface="Oswald Light"/>
              <a:sym typeface="Oswald Light"/>
            </a:endParaRPr>
          </a:p>
          <a:p>
            <a:pPr indent="0" lvl="0" marL="0" rtl="0" algn="l">
              <a:spcBef>
                <a:spcPts val="1200"/>
              </a:spcBef>
              <a:spcAft>
                <a:spcPts val="0"/>
              </a:spcAft>
              <a:buNone/>
            </a:pPr>
            <a:r>
              <a:rPr i="1" lang="en" sz="1300">
                <a:solidFill>
                  <a:srgbClr val="000000"/>
                </a:solidFill>
                <a:latin typeface="Oswald Light"/>
                <a:ea typeface="Oswald Light"/>
                <a:cs typeface="Oswald Light"/>
                <a:sym typeface="Oswald Light"/>
              </a:rPr>
              <a:t>Hasil nya adalah seperti gambar disebelah kanan</a:t>
            </a:r>
            <a:endParaRPr i="1"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4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262" name="Google Shape;262;p35"/>
          <p:cNvPicPr preferRelativeResize="0"/>
          <p:nvPr/>
        </p:nvPicPr>
        <p:blipFill>
          <a:blip r:embed="rId5">
            <a:alphaModFix/>
          </a:blip>
          <a:stretch>
            <a:fillRect/>
          </a:stretch>
        </p:blipFill>
        <p:spPr>
          <a:xfrm>
            <a:off x="4571917" y="978250"/>
            <a:ext cx="4473036" cy="2652474"/>
          </a:xfrm>
          <a:prstGeom prst="rect">
            <a:avLst/>
          </a:prstGeom>
          <a:noFill/>
          <a:ln>
            <a:noFill/>
          </a:ln>
        </p:spPr>
      </p:pic>
      <p:pic>
        <p:nvPicPr>
          <p:cNvPr id="263" name="Google Shape;263;p35"/>
          <p:cNvPicPr preferRelativeResize="0"/>
          <p:nvPr/>
        </p:nvPicPr>
        <p:blipFill rotWithShape="1">
          <a:blip r:embed="rId6">
            <a:alphaModFix/>
          </a:blip>
          <a:srcRect b="0" l="0" r="15590" t="0"/>
          <a:stretch/>
        </p:blipFill>
        <p:spPr>
          <a:xfrm>
            <a:off x="5114138" y="1162875"/>
            <a:ext cx="3388598" cy="1911025"/>
          </a:xfrm>
          <a:prstGeom prst="rect">
            <a:avLst/>
          </a:prstGeom>
          <a:noFill/>
          <a:ln>
            <a:noFill/>
          </a:ln>
        </p:spPr>
      </p:pic>
      <p:pic>
        <p:nvPicPr>
          <p:cNvPr descr="Portrait-oriented black smaptphone" id="264" name="Google Shape;264;p35"/>
          <p:cNvPicPr preferRelativeResize="0"/>
          <p:nvPr/>
        </p:nvPicPr>
        <p:blipFill>
          <a:blip r:embed="rId7">
            <a:alphaModFix/>
          </a:blip>
          <a:stretch>
            <a:fillRect/>
          </a:stretch>
        </p:blipFill>
        <p:spPr>
          <a:xfrm>
            <a:off x="7188601" y="1585375"/>
            <a:ext cx="1675825" cy="3291298"/>
          </a:xfrm>
          <a:prstGeom prst="rect">
            <a:avLst/>
          </a:prstGeom>
          <a:noFill/>
          <a:ln>
            <a:noFill/>
          </a:ln>
        </p:spPr>
      </p:pic>
      <p:pic>
        <p:nvPicPr>
          <p:cNvPr id="265" name="Google Shape;265;p35"/>
          <p:cNvPicPr preferRelativeResize="0"/>
          <p:nvPr/>
        </p:nvPicPr>
        <p:blipFill rotWithShape="1">
          <a:blip r:embed="rId8">
            <a:alphaModFix/>
          </a:blip>
          <a:srcRect b="0" l="1343" r="1333" t="0"/>
          <a:stretch/>
        </p:blipFill>
        <p:spPr>
          <a:xfrm>
            <a:off x="7269175" y="1823600"/>
            <a:ext cx="1514674" cy="2753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6"/>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#7 (Urus Tempahan)</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rPr lang="en">
                <a:solidFill>
                  <a:srgbClr val="2B3D51"/>
                </a:solidFill>
                <a:highlight>
                  <a:srgbClr val="FFFFFF"/>
                </a:highlight>
                <a:latin typeface="Oswald Light"/>
                <a:ea typeface="Oswald Light"/>
                <a:cs typeface="Oswald Light"/>
                <a:sym typeface="Oswald Light"/>
              </a:rPr>
              <a:t>1. Ini contoh invois yang dihasilkan secara auto oleh sistem.</a:t>
            </a:r>
            <a:endParaRPr>
              <a:solidFill>
                <a:srgbClr val="2B3D51"/>
              </a:solidFill>
              <a:highlight>
                <a:srgbClr val="FFFFFF"/>
              </a:highlight>
              <a:latin typeface="Oswald Light"/>
              <a:ea typeface="Oswald Light"/>
              <a:cs typeface="Oswald Light"/>
              <a:sym typeface="Oswald Light"/>
            </a:endParaRPr>
          </a:p>
          <a:p>
            <a:pPr indent="0" lvl="0" marL="0" rtl="0" algn="l">
              <a:spcBef>
                <a:spcPts val="1200"/>
              </a:spcBef>
              <a:spcAft>
                <a:spcPts val="0"/>
              </a:spcAft>
              <a:buNone/>
            </a:pPr>
            <a:r>
              <a:rPr lang="en">
                <a:solidFill>
                  <a:srgbClr val="2B3D51"/>
                </a:solidFill>
                <a:highlight>
                  <a:srgbClr val="FFFFFF"/>
                </a:highlight>
                <a:latin typeface="Oswald Light"/>
                <a:ea typeface="Oswald Light"/>
                <a:cs typeface="Oswald Light"/>
                <a:sym typeface="Oswald Light"/>
              </a:rPr>
              <a:t>2. Dibawah table invois ada butang whatsapp "</a:t>
            </a:r>
            <a:r>
              <a:rPr lang="en">
                <a:solidFill>
                  <a:srgbClr val="2B3D51"/>
                </a:solidFill>
                <a:highlight>
                  <a:srgbClr val="FFFFFF"/>
                </a:highlight>
                <a:latin typeface="Oswald"/>
                <a:ea typeface="Oswald"/>
                <a:cs typeface="Oswald"/>
                <a:sym typeface="Oswald"/>
              </a:rPr>
              <a:t>Hubungi Penjual</a:t>
            </a:r>
            <a:r>
              <a:rPr lang="en">
                <a:solidFill>
                  <a:srgbClr val="2B3D51"/>
                </a:solidFill>
                <a:highlight>
                  <a:srgbClr val="FFFFFF"/>
                </a:highlight>
                <a:latin typeface="Oswald Light"/>
                <a:ea typeface="Oswald Light"/>
                <a:cs typeface="Oswald Light"/>
                <a:sym typeface="Oswald Light"/>
              </a:rPr>
              <a:t>". Butang ini yang harus ditekan oleh Prospek untuk hantar details order mereka pada kita.</a:t>
            </a:r>
            <a:endParaRPr>
              <a:solidFill>
                <a:srgbClr val="2B3D51"/>
              </a:solidFill>
              <a:highlight>
                <a:srgbClr val="FFFFFF"/>
              </a:highlight>
              <a:latin typeface="Oswald Light"/>
              <a:ea typeface="Oswald Light"/>
              <a:cs typeface="Oswald Light"/>
              <a:sym typeface="Oswald Light"/>
            </a:endParaRPr>
          </a:p>
          <a:p>
            <a:pPr indent="0" lvl="0" marL="0" rtl="0" algn="l">
              <a:spcBef>
                <a:spcPts val="1200"/>
              </a:spcBef>
              <a:spcAft>
                <a:spcPts val="0"/>
              </a:spcAft>
              <a:buNone/>
            </a:pPr>
            <a:r>
              <a:rPr lang="en">
                <a:solidFill>
                  <a:srgbClr val="2B3D51"/>
                </a:solidFill>
                <a:highlight>
                  <a:srgbClr val="FFFFFF"/>
                </a:highlight>
                <a:latin typeface="Oswald Light"/>
                <a:ea typeface="Oswald Light"/>
                <a:cs typeface="Oswald Light"/>
                <a:sym typeface="Oswald Light"/>
              </a:rPr>
              <a:t>3. Jika mereka tak tekan, kita masih boleh lihat order mereka di dalam senarai order baru pada papan pemuka (Dashboard)</a:t>
            </a:r>
            <a:endParaRPr>
              <a:solidFill>
                <a:srgbClr val="2B3D51"/>
              </a:solidFill>
              <a:highlight>
                <a:srgbClr val="FFFFFF"/>
              </a:highlight>
              <a:latin typeface="Oswald Light"/>
              <a:ea typeface="Oswald Light"/>
              <a:cs typeface="Oswald Light"/>
              <a:sym typeface="Oswald Light"/>
            </a:endParaRPr>
          </a:p>
          <a:p>
            <a:pPr indent="0" lvl="0" marL="0" rtl="0" algn="l">
              <a:spcBef>
                <a:spcPts val="1200"/>
              </a:spcBef>
              <a:spcAft>
                <a:spcPts val="0"/>
              </a:spcAft>
              <a:buNone/>
            </a:pPr>
            <a:r>
              <a:t/>
            </a:r>
            <a:endParaRPr sz="1400">
              <a:solidFill>
                <a:srgbClr val="2B3D51"/>
              </a:solidFill>
              <a:highlight>
                <a:srgbClr val="FFFFFF"/>
              </a:highlight>
              <a:latin typeface="Oswald"/>
              <a:ea typeface="Oswald"/>
              <a:cs typeface="Oswald"/>
              <a:sym typeface="Oswald"/>
            </a:endParaRPr>
          </a:p>
          <a:p>
            <a:pPr indent="0" lvl="0" marL="0" rtl="0" algn="l">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4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271" name="Google Shape;271;p36"/>
          <p:cNvPicPr preferRelativeResize="0"/>
          <p:nvPr/>
        </p:nvPicPr>
        <p:blipFill>
          <a:blip r:embed="rId3">
            <a:alphaModFix/>
          </a:blip>
          <a:stretch>
            <a:fillRect/>
          </a:stretch>
        </p:blipFill>
        <p:spPr>
          <a:xfrm>
            <a:off x="4571917" y="978250"/>
            <a:ext cx="4473036" cy="2652474"/>
          </a:xfrm>
          <a:prstGeom prst="rect">
            <a:avLst/>
          </a:prstGeom>
          <a:noFill/>
          <a:ln>
            <a:noFill/>
          </a:ln>
        </p:spPr>
      </p:pic>
      <p:pic>
        <p:nvPicPr>
          <p:cNvPr id="272" name="Google Shape;272;p36"/>
          <p:cNvPicPr preferRelativeResize="0"/>
          <p:nvPr/>
        </p:nvPicPr>
        <p:blipFill rotWithShape="1">
          <a:blip r:embed="rId4">
            <a:alphaModFix/>
          </a:blip>
          <a:srcRect b="24345" l="0" r="0" t="24345"/>
          <a:stretch/>
        </p:blipFill>
        <p:spPr>
          <a:xfrm>
            <a:off x="5114138" y="1162875"/>
            <a:ext cx="3388599" cy="1911026"/>
          </a:xfrm>
          <a:prstGeom prst="rect">
            <a:avLst/>
          </a:prstGeom>
          <a:noFill/>
          <a:ln>
            <a:noFill/>
          </a:ln>
        </p:spPr>
      </p:pic>
      <p:pic>
        <p:nvPicPr>
          <p:cNvPr descr="Portrait-oriented black smaptphone" id="273" name="Google Shape;273;p36"/>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id="274" name="Google Shape;274;p36"/>
          <p:cNvPicPr preferRelativeResize="0"/>
          <p:nvPr/>
        </p:nvPicPr>
        <p:blipFill rotWithShape="1">
          <a:blip r:embed="rId6">
            <a:alphaModFix/>
          </a:blip>
          <a:srcRect b="0" l="1276" r="1276" t="0"/>
          <a:stretch/>
        </p:blipFill>
        <p:spPr>
          <a:xfrm>
            <a:off x="7269175" y="1823600"/>
            <a:ext cx="1514674" cy="27537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7"/>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#7 (Urus Tempahan)</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rPr lang="en" sz="1300">
                <a:solidFill>
                  <a:srgbClr val="2B3D51"/>
                </a:solidFill>
                <a:highlight>
                  <a:srgbClr val="FFFFFF"/>
                </a:highlight>
                <a:latin typeface="Oswald Light"/>
                <a:ea typeface="Oswald Light"/>
                <a:cs typeface="Oswald Light"/>
                <a:sym typeface="Oswald Light"/>
              </a:rPr>
              <a:t>4. Dibahagian ini mereka boleh pilih jenis pembayaran. Ini ikut apa yang kita dah setkan sebelum ni. Mereka boleh terus lakukan pembayaran terus ke akaun bank anda atau pilih C.O.D bila barang dah sampai baru bayar.</a:t>
            </a:r>
            <a:endParaRPr sz="1400">
              <a:solidFill>
                <a:srgbClr val="2B3D51"/>
              </a:solidFill>
              <a:highlight>
                <a:srgbClr val="FFFFFF"/>
              </a:highlight>
              <a:latin typeface="Oswald"/>
              <a:ea typeface="Oswald"/>
              <a:cs typeface="Oswald"/>
              <a:sym typeface="Oswald"/>
            </a:endParaRPr>
          </a:p>
          <a:p>
            <a:pPr indent="0" lvl="0" marL="0" rtl="0" algn="l">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4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280" name="Google Shape;280;p37"/>
          <p:cNvPicPr preferRelativeResize="0"/>
          <p:nvPr/>
        </p:nvPicPr>
        <p:blipFill>
          <a:blip r:embed="rId3">
            <a:alphaModFix/>
          </a:blip>
          <a:stretch>
            <a:fillRect/>
          </a:stretch>
        </p:blipFill>
        <p:spPr>
          <a:xfrm>
            <a:off x="4571917" y="978250"/>
            <a:ext cx="4473036" cy="2652474"/>
          </a:xfrm>
          <a:prstGeom prst="rect">
            <a:avLst/>
          </a:prstGeom>
          <a:noFill/>
          <a:ln>
            <a:noFill/>
          </a:ln>
        </p:spPr>
      </p:pic>
      <p:pic>
        <p:nvPicPr>
          <p:cNvPr id="281" name="Google Shape;281;p37"/>
          <p:cNvPicPr preferRelativeResize="0"/>
          <p:nvPr/>
        </p:nvPicPr>
        <p:blipFill rotWithShape="1">
          <a:blip r:embed="rId4">
            <a:alphaModFix/>
          </a:blip>
          <a:srcRect b="59029" l="0" r="0" t="0"/>
          <a:stretch/>
        </p:blipFill>
        <p:spPr>
          <a:xfrm>
            <a:off x="5114138" y="1112050"/>
            <a:ext cx="3388599" cy="1911027"/>
          </a:xfrm>
          <a:prstGeom prst="rect">
            <a:avLst/>
          </a:prstGeom>
          <a:noFill/>
          <a:ln>
            <a:noFill/>
          </a:ln>
        </p:spPr>
      </p:pic>
      <p:pic>
        <p:nvPicPr>
          <p:cNvPr descr="Portrait-oriented black smaptphone" id="282" name="Google Shape;282;p37"/>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id="283" name="Google Shape;283;p37"/>
          <p:cNvPicPr preferRelativeResize="0"/>
          <p:nvPr/>
        </p:nvPicPr>
        <p:blipFill rotWithShape="1">
          <a:blip r:embed="rId6">
            <a:alphaModFix/>
          </a:blip>
          <a:srcRect b="0" l="-1962" r="39266" t="0"/>
          <a:stretch/>
        </p:blipFill>
        <p:spPr>
          <a:xfrm>
            <a:off x="7229525" y="1854125"/>
            <a:ext cx="1554325" cy="28258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8"/>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#7 (Urus Tempahan)</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rPr lang="en" sz="1300">
                <a:solidFill>
                  <a:srgbClr val="2B3D51"/>
                </a:solidFill>
                <a:highlight>
                  <a:srgbClr val="FFFFFF"/>
                </a:highlight>
                <a:latin typeface="Oswald Light"/>
                <a:ea typeface="Oswald Light"/>
                <a:cs typeface="Oswald Light"/>
                <a:sym typeface="Oswald Light"/>
              </a:rPr>
              <a:t>1. Ini contoh whatsapp yang anda akan terima jika mereka isi borang.</a:t>
            </a:r>
            <a:endParaRPr sz="1300">
              <a:solidFill>
                <a:srgbClr val="2B3D51"/>
              </a:solidFill>
              <a:highlight>
                <a:srgbClr val="FFFFFF"/>
              </a:highlight>
              <a:latin typeface="Oswald Light"/>
              <a:ea typeface="Oswald Light"/>
              <a:cs typeface="Oswald Light"/>
              <a:sym typeface="Oswald Light"/>
            </a:endParaRPr>
          </a:p>
          <a:p>
            <a:pPr indent="0" lvl="0" marL="0" rtl="0" algn="l">
              <a:lnSpc>
                <a:spcPct val="150000"/>
              </a:lnSpc>
              <a:spcBef>
                <a:spcPts val="1200"/>
              </a:spcBef>
              <a:spcAft>
                <a:spcPts val="0"/>
              </a:spcAft>
              <a:buNone/>
            </a:pPr>
            <a:r>
              <a:rPr lang="en" sz="1300">
                <a:solidFill>
                  <a:srgbClr val="2B3D51"/>
                </a:solidFill>
                <a:highlight>
                  <a:srgbClr val="FFFFFF"/>
                </a:highlight>
                <a:latin typeface="Oswald Light"/>
                <a:ea typeface="Oswald Light"/>
                <a:cs typeface="Oswald Light"/>
                <a:sym typeface="Oswald Light"/>
              </a:rPr>
              <a:t>2. Disini anda tahu mereka memang betul-betul nak beli. Bukan joybuyer atau joybidder dan sebagainya.</a:t>
            </a:r>
            <a:endParaRPr sz="1300">
              <a:solidFill>
                <a:srgbClr val="2B3D51"/>
              </a:solidFill>
              <a:highlight>
                <a:srgbClr val="FFFFFF"/>
              </a:highlight>
              <a:latin typeface="Oswald Light"/>
              <a:ea typeface="Oswald Light"/>
              <a:cs typeface="Oswald Light"/>
              <a:sym typeface="Oswald Light"/>
            </a:endParaRPr>
          </a:p>
          <a:p>
            <a:pPr indent="0" lvl="0" marL="0" rtl="0" algn="l">
              <a:lnSpc>
                <a:spcPct val="150000"/>
              </a:lnSpc>
              <a:spcBef>
                <a:spcPts val="1200"/>
              </a:spcBef>
              <a:spcAft>
                <a:spcPts val="0"/>
              </a:spcAft>
              <a:buNone/>
            </a:pPr>
            <a:r>
              <a:rPr lang="en" sz="1300">
                <a:solidFill>
                  <a:srgbClr val="2B3D51"/>
                </a:solidFill>
                <a:highlight>
                  <a:srgbClr val="FFFFFF"/>
                </a:highlight>
                <a:latin typeface="Oswald Light"/>
                <a:ea typeface="Oswald Light"/>
                <a:cs typeface="Oswald Light"/>
                <a:sym typeface="Oswald Light"/>
              </a:rPr>
              <a:t>3. Bila dapat whatsapp macam ni anda boleh teruskan next step untuk proses pesanan dari pelanggan anda.</a:t>
            </a:r>
            <a:endParaRPr sz="1300">
              <a:solidFill>
                <a:srgbClr val="2B3D51"/>
              </a:solidFill>
              <a:highlight>
                <a:srgbClr val="FFFFFF"/>
              </a:highlight>
              <a:latin typeface="Oswald Light"/>
              <a:ea typeface="Oswald Light"/>
              <a:cs typeface="Oswald Light"/>
              <a:sym typeface="Oswald Light"/>
            </a:endParaRPr>
          </a:p>
          <a:p>
            <a:pPr indent="0" lvl="0" marL="0" rtl="0" algn="l">
              <a:lnSpc>
                <a:spcPct val="150000"/>
              </a:lnSpc>
              <a:spcBef>
                <a:spcPts val="1200"/>
              </a:spcBef>
              <a:spcAft>
                <a:spcPts val="0"/>
              </a:spcAft>
              <a:buNone/>
            </a:pPr>
            <a:r>
              <a:rPr lang="en" sz="1300">
                <a:solidFill>
                  <a:srgbClr val="2B3D51"/>
                </a:solidFill>
                <a:highlight>
                  <a:srgbClr val="FFFFFF"/>
                </a:highlight>
                <a:latin typeface="Oswald Light"/>
                <a:ea typeface="Oswald Light"/>
                <a:cs typeface="Oswald Light"/>
                <a:sym typeface="Oswald Light"/>
              </a:rPr>
              <a:t>Kita akan bersambung lagi…</a:t>
            </a:r>
            <a:endParaRPr sz="1300">
              <a:solidFill>
                <a:srgbClr val="2B3D51"/>
              </a:solidFill>
              <a:highlight>
                <a:srgbClr val="FFFFFF"/>
              </a:highlight>
              <a:latin typeface="Oswald Light"/>
              <a:ea typeface="Oswald Light"/>
              <a:cs typeface="Oswald Light"/>
              <a:sym typeface="Oswald Light"/>
            </a:endParaRPr>
          </a:p>
          <a:p>
            <a:pPr indent="0" lvl="0" marL="0" rtl="0" algn="l">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t/>
            </a:r>
            <a:endParaRPr sz="1300">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4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289" name="Google Shape;289;p38"/>
          <p:cNvPicPr preferRelativeResize="0"/>
          <p:nvPr/>
        </p:nvPicPr>
        <p:blipFill>
          <a:blip r:embed="rId3">
            <a:alphaModFix/>
          </a:blip>
          <a:stretch>
            <a:fillRect/>
          </a:stretch>
        </p:blipFill>
        <p:spPr>
          <a:xfrm>
            <a:off x="4571917" y="978250"/>
            <a:ext cx="4473036" cy="2652474"/>
          </a:xfrm>
          <a:prstGeom prst="rect">
            <a:avLst/>
          </a:prstGeom>
          <a:noFill/>
          <a:ln>
            <a:noFill/>
          </a:ln>
        </p:spPr>
      </p:pic>
      <p:pic>
        <p:nvPicPr>
          <p:cNvPr id="290" name="Google Shape;290;p38"/>
          <p:cNvPicPr preferRelativeResize="0"/>
          <p:nvPr/>
        </p:nvPicPr>
        <p:blipFill rotWithShape="1">
          <a:blip r:embed="rId4">
            <a:alphaModFix/>
          </a:blip>
          <a:srcRect b="4346" l="0" r="0" t="4346"/>
          <a:stretch/>
        </p:blipFill>
        <p:spPr>
          <a:xfrm>
            <a:off x="5021725" y="1101875"/>
            <a:ext cx="3460676" cy="1951675"/>
          </a:xfrm>
          <a:prstGeom prst="rect">
            <a:avLst/>
          </a:prstGeom>
          <a:noFill/>
          <a:ln>
            <a:noFill/>
          </a:ln>
        </p:spPr>
      </p:pic>
      <p:pic>
        <p:nvPicPr>
          <p:cNvPr descr="Portrait-oriented black smaptphone" id="291" name="Google Shape;291;p38"/>
          <p:cNvPicPr preferRelativeResize="0"/>
          <p:nvPr/>
        </p:nvPicPr>
        <p:blipFill>
          <a:blip r:embed="rId5">
            <a:alphaModFix/>
          </a:blip>
          <a:stretch>
            <a:fillRect/>
          </a:stretch>
        </p:blipFill>
        <p:spPr>
          <a:xfrm>
            <a:off x="5206926" y="1585375"/>
            <a:ext cx="1675825" cy="3291298"/>
          </a:xfrm>
          <a:prstGeom prst="rect">
            <a:avLst/>
          </a:prstGeom>
          <a:noFill/>
          <a:ln>
            <a:noFill/>
          </a:ln>
        </p:spPr>
      </p:pic>
      <p:pic>
        <p:nvPicPr>
          <p:cNvPr id="292" name="Google Shape;292;p38"/>
          <p:cNvPicPr preferRelativeResize="0"/>
          <p:nvPr/>
        </p:nvPicPr>
        <p:blipFill rotWithShape="1">
          <a:blip r:embed="rId6">
            <a:alphaModFix/>
          </a:blip>
          <a:srcRect b="3316" l="0" r="0" t="25811"/>
          <a:stretch/>
        </p:blipFill>
        <p:spPr>
          <a:xfrm>
            <a:off x="5267675" y="1818100"/>
            <a:ext cx="1554326" cy="2825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9"/>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Hubungi</a:t>
            </a:r>
            <a:endParaRPr/>
          </a:p>
        </p:txBody>
      </p:sp>
      <p:sp>
        <p:nvSpPr>
          <p:cNvPr id="298" name="Google Shape;298;p39"/>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Puan Chombie Kalsom</a:t>
            </a:r>
            <a:endParaRPr b="1" sz="1400"/>
          </a:p>
          <a:p>
            <a:pPr indent="0" lvl="0" marL="0" rtl="0" algn="l">
              <a:spcBef>
                <a:spcPts val="0"/>
              </a:spcBef>
              <a:spcAft>
                <a:spcPts val="0"/>
              </a:spcAft>
              <a:buNone/>
            </a:pPr>
            <a:r>
              <a:rPr b="1" lang="en" sz="1400"/>
              <a:t>+60138884840</a:t>
            </a:r>
            <a:endParaRPr b="1" sz="1400"/>
          </a:p>
          <a:p>
            <a:pPr indent="0" lvl="0" marL="0" rtl="0" algn="l">
              <a:spcBef>
                <a:spcPts val="0"/>
              </a:spcBef>
              <a:spcAft>
                <a:spcPts val="0"/>
              </a:spcAft>
              <a:buNone/>
            </a:pPr>
            <a:r>
              <a:rPr b="1" lang="en" sz="1400"/>
              <a:t>+60138884048</a:t>
            </a:r>
            <a:endParaRPr b="1" sz="1400"/>
          </a:p>
          <a:p>
            <a:pPr indent="0" lvl="0" marL="0" rtl="0" algn="l">
              <a:spcBef>
                <a:spcPts val="0"/>
              </a:spcBef>
              <a:spcAft>
                <a:spcPts val="0"/>
              </a:spcAft>
              <a:buNone/>
            </a:pPr>
            <a:r>
              <a:rPr lang="en" sz="1400"/>
              <a:t>hello@skasia.tech</a:t>
            </a:r>
            <a:endParaRPr sz="1400"/>
          </a:p>
          <a:p>
            <a:pPr indent="0" lvl="0" marL="0" rtl="0" algn="l">
              <a:spcBef>
                <a:spcPts val="0"/>
              </a:spcBef>
              <a:spcAft>
                <a:spcPts val="0"/>
              </a:spcAft>
              <a:buNone/>
            </a:pPr>
            <a:r>
              <a:rPr lang="en" sz="1400"/>
              <a:t>https://</a:t>
            </a:r>
            <a:r>
              <a:rPr lang="en" sz="1400"/>
              <a:t>www.vendorhub.my</a:t>
            </a:r>
            <a:endParaRPr sz="1400"/>
          </a:p>
        </p:txBody>
      </p:sp>
      <p:pic>
        <p:nvPicPr>
          <p:cNvPr id="299" name="Google Shape;299;p39"/>
          <p:cNvPicPr preferRelativeResize="0"/>
          <p:nvPr/>
        </p:nvPicPr>
        <p:blipFill rotWithShape="1">
          <a:blip r:embed="rId3">
            <a:alphaModFix/>
          </a:blip>
          <a:srcRect b="6178" l="0" r="0" t="6187"/>
          <a:stretch/>
        </p:blipFill>
        <p:spPr>
          <a:xfrm>
            <a:off x="3274676" y="0"/>
            <a:ext cx="5869322" cy="51435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Permulaan</a:t>
            </a:r>
            <a:endParaRPr/>
          </a:p>
        </p:txBody>
      </p:sp>
      <p:sp>
        <p:nvSpPr>
          <p:cNvPr id="75" name="Google Shape;75;p15"/>
          <p:cNvSpPr txBox="1"/>
          <p:nvPr>
            <p:ph idx="1" type="body"/>
          </p:nvPr>
        </p:nvSpPr>
        <p:spPr>
          <a:xfrm>
            <a:off x="311700" y="1618200"/>
            <a:ext cx="34515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#1</a:t>
            </a:r>
            <a:endParaRPr sz="1500">
              <a:solidFill>
                <a:srgbClr val="000000"/>
              </a:solidFill>
              <a:latin typeface="Oswald"/>
              <a:ea typeface="Oswald"/>
              <a:cs typeface="Oswald"/>
              <a:sym typeface="Oswald"/>
            </a:endParaRPr>
          </a:p>
          <a:p>
            <a:pPr indent="0" lvl="0" marL="0" rtl="0" algn="l">
              <a:spcBef>
                <a:spcPts val="1200"/>
              </a:spcBef>
              <a:spcAft>
                <a:spcPts val="0"/>
              </a:spcAft>
              <a:buNone/>
            </a:pPr>
            <a:r>
              <a:rPr lang="en">
                <a:solidFill>
                  <a:srgbClr val="000000"/>
                </a:solidFill>
                <a:latin typeface="Oswald Light"/>
                <a:ea typeface="Oswald Light"/>
                <a:cs typeface="Oswald Light"/>
                <a:sym typeface="Oswald Light"/>
              </a:rPr>
              <a:t>1. Muat turun aplikasi VendorHub.my dari Google Play Store / AppGallery / App Store (akan datang)</a:t>
            </a:r>
            <a:endParaRPr>
              <a:solidFill>
                <a:srgbClr val="000000"/>
              </a:solidFill>
              <a:latin typeface="Oswald Light"/>
              <a:ea typeface="Oswald Light"/>
              <a:cs typeface="Oswald Light"/>
              <a:sym typeface="Oswald Light"/>
            </a:endParaRPr>
          </a:p>
          <a:p>
            <a:pPr indent="0" lvl="0" marL="0" rtl="0" algn="l">
              <a:spcBef>
                <a:spcPts val="0"/>
              </a:spcBef>
              <a:spcAft>
                <a:spcPts val="0"/>
              </a:spcAft>
              <a:buNone/>
            </a:pPr>
            <a:r>
              <a:rPr lang="en">
                <a:solidFill>
                  <a:srgbClr val="000000"/>
                </a:solidFill>
                <a:latin typeface="Oswald Light"/>
                <a:ea typeface="Oswald Light"/>
                <a:cs typeface="Oswald Light"/>
                <a:sym typeface="Oswald Light"/>
              </a:rPr>
              <a:t>2. Buka aplikasi VendorHub.my dan tekan pada Daftar Sekarang!</a:t>
            </a:r>
            <a:endParaRPr>
              <a:solidFill>
                <a:srgbClr val="000000"/>
              </a:solidFill>
              <a:latin typeface="Oswald Light"/>
              <a:ea typeface="Oswald Light"/>
              <a:cs typeface="Oswald Light"/>
              <a:sym typeface="Oswald Light"/>
            </a:endParaRPr>
          </a:p>
          <a:p>
            <a:pPr indent="0" lvl="0" marL="0" rtl="0" algn="l">
              <a:spcBef>
                <a:spcPts val="1600"/>
              </a:spcBef>
              <a:spcAft>
                <a:spcPts val="1600"/>
              </a:spcAft>
              <a:buNone/>
            </a:pPr>
            <a:r>
              <a:rPr lang="en">
                <a:solidFill>
                  <a:srgbClr val="000000"/>
                </a:solidFill>
                <a:latin typeface="Oswald Light"/>
                <a:ea typeface="Oswald Light"/>
                <a:cs typeface="Oswald Light"/>
                <a:sym typeface="Oswald Light"/>
              </a:rPr>
              <a:t>Atau anda juga boleh melayari laman web kami </a:t>
            </a:r>
            <a:r>
              <a:rPr lang="en" u="sng">
                <a:solidFill>
                  <a:schemeClr val="hlink"/>
                </a:solidFill>
                <a:latin typeface="Oswald Light"/>
                <a:ea typeface="Oswald Light"/>
                <a:cs typeface="Oswald Light"/>
                <a:sym typeface="Oswald Light"/>
                <a:hlinkClick r:id="rId3"/>
              </a:rPr>
              <a:t>https://vendorhub.my/register</a:t>
            </a:r>
            <a:endParaRPr sz="1300">
              <a:latin typeface="Oswald Light"/>
              <a:ea typeface="Oswald Light"/>
              <a:cs typeface="Oswald Light"/>
              <a:sym typeface="Oswald Light"/>
            </a:endParaRPr>
          </a:p>
        </p:txBody>
      </p:sp>
      <p:pic>
        <p:nvPicPr>
          <p:cNvPr descr="Open Chromebook laptop computer" id="76" name="Google Shape;76;p15"/>
          <p:cNvPicPr preferRelativeResize="0"/>
          <p:nvPr/>
        </p:nvPicPr>
        <p:blipFill>
          <a:blip r:embed="rId4">
            <a:alphaModFix/>
          </a:blip>
          <a:stretch>
            <a:fillRect/>
          </a:stretch>
        </p:blipFill>
        <p:spPr>
          <a:xfrm>
            <a:off x="3452975" y="697325"/>
            <a:ext cx="5591976" cy="3316000"/>
          </a:xfrm>
          <a:prstGeom prst="rect">
            <a:avLst/>
          </a:prstGeom>
          <a:noFill/>
          <a:ln>
            <a:noFill/>
          </a:ln>
        </p:spPr>
      </p:pic>
      <p:pic>
        <p:nvPicPr>
          <p:cNvPr id="77" name="Google Shape;77;p15"/>
          <p:cNvPicPr preferRelativeResize="0"/>
          <p:nvPr/>
        </p:nvPicPr>
        <p:blipFill rotWithShape="1">
          <a:blip r:embed="rId5">
            <a:alphaModFix/>
          </a:blip>
          <a:srcRect b="0" l="8165" r="8173" t="0"/>
          <a:stretch/>
        </p:blipFill>
        <p:spPr>
          <a:xfrm>
            <a:off x="4131700" y="978250"/>
            <a:ext cx="4142047" cy="2335950"/>
          </a:xfrm>
          <a:prstGeom prst="rect">
            <a:avLst/>
          </a:prstGeom>
          <a:noFill/>
          <a:ln>
            <a:noFill/>
          </a:ln>
        </p:spPr>
      </p:pic>
      <p:pic>
        <p:nvPicPr>
          <p:cNvPr descr="Portrait-oriented black smaptphone" id="78" name="Google Shape;78;p15"/>
          <p:cNvPicPr preferRelativeResize="0"/>
          <p:nvPr/>
        </p:nvPicPr>
        <p:blipFill>
          <a:blip r:embed="rId6">
            <a:alphaModFix/>
          </a:blip>
          <a:stretch>
            <a:fillRect/>
          </a:stretch>
        </p:blipFill>
        <p:spPr>
          <a:xfrm>
            <a:off x="7188601" y="1585375"/>
            <a:ext cx="1675825" cy="3291298"/>
          </a:xfrm>
          <a:prstGeom prst="rect">
            <a:avLst/>
          </a:prstGeom>
          <a:noFill/>
          <a:ln>
            <a:noFill/>
          </a:ln>
        </p:spPr>
      </p:pic>
      <p:pic>
        <p:nvPicPr>
          <p:cNvPr id="79" name="Google Shape;79;p15"/>
          <p:cNvPicPr preferRelativeResize="0"/>
          <p:nvPr/>
        </p:nvPicPr>
        <p:blipFill rotWithShape="1">
          <a:blip r:embed="rId7">
            <a:alphaModFix/>
          </a:blip>
          <a:srcRect b="5503" l="0" r="0" t="10469"/>
          <a:stretch/>
        </p:blipFill>
        <p:spPr>
          <a:xfrm>
            <a:off x="7269175" y="1858795"/>
            <a:ext cx="1514676" cy="26927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idx="1" type="body"/>
          </p:nvPr>
        </p:nvSpPr>
        <p:spPr>
          <a:xfrm>
            <a:off x="301525" y="888625"/>
            <a:ext cx="34515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#2</a:t>
            </a:r>
            <a:endParaRPr sz="1500">
              <a:solidFill>
                <a:srgbClr val="000000"/>
              </a:solidFill>
              <a:latin typeface="Oswald"/>
              <a:ea typeface="Oswald"/>
              <a:cs typeface="Oswald"/>
              <a:sym typeface="Oswald"/>
            </a:endParaRPr>
          </a:p>
          <a:p>
            <a:pPr indent="0" lvl="0" marL="0" rtl="0" algn="l">
              <a:spcBef>
                <a:spcPts val="1200"/>
              </a:spcBef>
              <a:spcAft>
                <a:spcPts val="0"/>
              </a:spcAft>
              <a:buNone/>
            </a:pPr>
            <a:r>
              <a:rPr lang="en" sz="1400">
                <a:solidFill>
                  <a:srgbClr val="000000"/>
                </a:solidFill>
                <a:latin typeface="Oswald Light"/>
                <a:ea typeface="Oswald Light"/>
                <a:cs typeface="Oswald Light"/>
                <a:sym typeface="Oswald Light"/>
              </a:rPr>
              <a:t>Isikan semua maklumat anda:-</a:t>
            </a:r>
            <a:endParaRPr sz="1400">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rPr lang="en" sz="1400">
                <a:solidFill>
                  <a:srgbClr val="000000"/>
                </a:solidFill>
                <a:latin typeface="Oswald Light"/>
                <a:ea typeface="Oswald Light"/>
                <a:cs typeface="Oswald Light"/>
                <a:sym typeface="Oswald Light"/>
              </a:rPr>
              <a:t>    </a:t>
            </a:r>
            <a:r>
              <a:rPr lang="en" sz="1300">
                <a:solidFill>
                  <a:srgbClr val="000000"/>
                </a:solidFill>
                <a:latin typeface="Oswald Light"/>
                <a:ea typeface="Oswald Light"/>
                <a:cs typeface="Oswald Light"/>
                <a:sym typeface="Oswald Light"/>
              </a:rPr>
              <a:t> 1. No HP</a:t>
            </a:r>
            <a:endParaRPr sz="1300">
              <a:solidFill>
                <a:srgbClr val="000000"/>
              </a:solidFill>
              <a:latin typeface="Oswald Light"/>
              <a:ea typeface="Oswald Light"/>
              <a:cs typeface="Oswald Light"/>
              <a:sym typeface="Oswald Light"/>
            </a:endParaRPr>
          </a:p>
          <a:p>
            <a:pPr indent="0" lvl="0" marL="0" rtl="0" algn="l">
              <a:lnSpc>
                <a:spcPct val="150000"/>
              </a:lnSpc>
              <a:spcBef>
                <a:spcPts val="0"/>
              </a:spcBef>
              <a:spcAft>
                <a:spcPts val="0"/>
              </a:spcAft>
              <a:buNone/>
            </a:pPr>
            <a:r>
              <a:rPr lang="en" sz="1300">
                <a:solidFill>
                  <a:srgbClr val="000000"/>
                </a:solidFill>
                <a:latin typeface="Oswald Light"/>
                <a:ea typeface="Oswald Light"/>
                <a:cs typeface="Oswald Light"/>
                <a:sym typeface="Oswald Light"/>
              </a:rPr>
              <a:t>     2. Nama Penuh</a:t>
            </a:r>
            <a:endParaRPr sz="1300">
              <a:solidFill>
                <a:srgbClr val="000000"/>
              </a:solidFill>
              <a:latin typeface="Oswald Light"/>
              <a:ea typeface="Oswald Light"/>
              <a:cs typeface="Oswald Light"/>
              <a:sym typeface="Oswald Light"/>
            </a:endParaRPr>
          </a:p>
          <a:p>
            <a:pPr indent="0" lvl="0" marL="0" rtl="0" algn="l">
              <a:lnSpc>
                <a:spcPct val="150000"/>
              </a:lnSpc>
              <a:spcBef>
                <a:spcPts val="0"/>
              </a:spcBef>
              <a:spcAft>
                <a:spcPts val="0"/>
              </a:spcAft>
              <a:buNone/>
            </a:pPr>
            <a:r>
              <a:rPr lang="en" sz="1300">
                <a:solidFill>
                  <a:srgbClr val="000000"/>
                </a:solidFill>
                <a:latin typeface="Oswald Light"/>
                <a:ea typeface="Oswald Light"/>
                <a:cs typeface="Oswald Light"/>
                <a:sym typeface="Oswald Light"/>
              </a:rPr>
              <a:t>     3. Alamat Emel</a:t>
            </a:r>
            <a:endParaRPr sz="1300">
              <a:solidFill>
                <a:srgbClr val="000000"/>
              </a:solidFill>
              <a:latin typeface="Oswald Light"/>
              <a:ea typeface="Oswald Light"/>
              <a:cs typeface="Oswald Light"/>
              <a:sym typeface="Oswald Light"/>
            </a:endParaRPr>
          </a:p>
          <a:p>
            <a:pPr indent="0" lvl="0" marL="0" rtl="0" algn="l">
              <a:lnSpc>
                <a:spcPct val="150000"/>
              </a:lnSpc>
              <a:spcBef>
                <a:spcPts val="0"/>
              </a:spcBef>
              <a:spcAft>
                <a:spcPts val="0"/>
              </a:spcAft>
              <a:buNone/>
            </a:pPr>
            <a:r>
              <a:rPr lang="en" sz="1300">
                <a:solidFill>
                  <a:srgbClr val="000000"/>
                </a:solidFill>
                <a:latin typeface="Oswald Light"/>
                <a:ea typeface="Oswald Light"/>
                <a:cs typeface="Oswald Light"/>
                <a:sym typeface="Oswald Light"/>
              </a:rPr>
              <a:t>     4. Set Kata laluan &amp; Sahkan Kata Laluan</a:t>
            </a:r>
            <a:endParaRPr sz="1300">
              <a:solidFill>
                <a:srgbClr val="000000"/>
              </a:solidFill>
              <a:latin typeface="Oswald Light"/>
              <a:ea typeface="Oswald Light"/>
              <a:cs typeface="Oswald Light"/>
              <a:sym typeface="Oswald Light"/>
            </a:endParaRPr>
          </a:p>
          <a:p>
            <a:pPr indent="0" lvl="0" marL="0" rtl="0" algn="l">
              <a:lnSpc>
                <a:spcPct val="150000"/>
              </a:lnSpc>
              <a:spcBef>
                <a:spcPts val="0"/>
              </a:spcBef>
              <a:spcAft>
                <a:spcPts val="0"/>
              </a:spcAft>
              <a:buNone/>
            </a:pPr>
            <a:r>
              <a:rPr lang="en" sz="1300">
                <a:solidFill>
                  <a:srgbClr val="000000"/>
                </a:solidFill>
                <a:latin typeface="Oswald Light"/>
                <a:ea typeface="Oswald Light"/>
                <a:cs typeface="Oswald Light"/>
                <a:sym typeface="Oswald Light"/>
              </a:rPr>
              <a:t>     5. Pilih Alamat URL anda</a:t>
            </a:r>
            <a:endParaRPr sz="1300">
              <a:solidFill>
                <a:srgbClr val="000000"/>
              </a:solidFill>
              <a:latin typeface="Oswald Light"/>
              <a:ea typeface="Oswald Light"/>
              <a:cs typeface="Oswald Light"/>
              <a:sym typeface="Oswald Light"/>
            </a:endParaRPr>
          </a:p>
          <a:p>
            <a:pPr indent="0" lvl="0" marL="0" rtl="0" algn="l">
              <a:spcBef>
                <a:spcPts val="0"/>
              </a:spcBef>
              <a:spcAft>
                <a:spcPts val="1600"/>
              </a:spcAft>
              <a:buNone/>
            </a:pPr>
            <a:r>
              <a:rPr lang="en" sz="1300">
                <a:solidFill>
                  <a:srgbClr val="000000"/>
                </a:solidFill>
                <a:latin typeface="Oswald Light"/>
                <a:ea typeface="Oswald Light"/>
                <a:cs typeface="Oswald Light"/>
                <a:sym typeface="Oswald Light"/>
              </a:rPr>
              <a:t>     6. Tekan Daftar Akaun</a:t>
            </a:r>
            <a:endParaRPr sz="1300">
              <a:solidFill>
                <a:srgbClr val="000000"/>
              </a:solidFill>
              <a:latin typeface="Oswald Light"/>
              <a:ea typeface="Oswald Light"/>
              <a:cs typeface="Oswald Light"/>
              <a:sym typeface="Oswald Light"/>
            </a:endParaRPr>
          </a:p>
        </p:txBody>
      </p:sp>
      <p:pic>
        <p:nvPicPr>
          <p:cNvPr descr="Open Chromebook laptop computer" id="85" name="Google Shape;85;p16"/>
          <p:cNvPicPr preferRelativeResize="0"/>
          <p:nvPr/>
        </p:nvPicPr>
        <p:blipFill>
          <a:blip r:embed="rId3">
            <a:alphaModFix/>
          </a:blip>
          <a:stretch>
            <a:fillRect/>
          </a:stretch>
        </p:blipFill>
        <p:spPr>
          <a:xfrm>
            <a:off x="3452975" y="697325"/>
            <a:ext cx="5591976" cy="3316000"/>
          </a:xfrm>
          <a:prstGeom prst="rect">
            <a:avLst/>
          </a:prstGeom>
          <a:noFill/>
          <a:ln>
            <a:noFill/>
          </a:ln>
        </p:spPr>
      </p:pic>
      <p:pic>
        <p:nvPicPr>
          <p:cNvPr id="86" name="Google Shape;86;p16"/>
          <p:cNvPicPr preferRelativeResize="0"/>
          <p:nvPr/>
        </p:nvPicPr>
        <p:blipFill rotWithShape="1">
          <a:blip r:embed="rId4">
            <a:alphaModFix/>
          </a:blip>
          <a:srcRect b="0" l="7734" r="7734" t="0"/>
          <a:stretch/>
        </p:blipFill>
        <p:spPr>
          <a:xfrm>
            <a:off x="4131700" y="978250"/>
            <a:ext cx="4142047" cy="2335949"/>
          </a:xfrm>
          <a:prstGeom prst="rect">
            <a:avLst/>
          </a:prstGeom>
          <a:noFill/>
          <a:ln>
            <a:noFill/>
          </a:ln>
        </p:spPr>
      </p:pic>
      <p:pic>
        <p:nvPicPr>
          <p:cNvPr descr="Portrait-oriented black smaptphone" id="87" name="Google Shape;87;p16"/>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id="88" name="Google Shape;88;p16"/>
          <p:cNvPicPr preferRelativeResize="0"/>
          <p:nvPr/>
        </p:nvPicPr>
        <p:blipFill rotWithShape="1">
          <a:blip r:embed="rId6">
            <a:alphaModFix/>
          </a:blip>
          <a:srcRect b="0" l="485" r="485" t="0"/>
          <a:stretch/>
        </p:blipFill>
        <p:spPr>
          <a:xfrm>
            <a:off x="7269175" y="1858795"/>
            <a:ext cx="1514673" cy="26927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#3</a:t>
            </a:r>
            <a:endParaRPr sz="1500">
              <a:solidFill>
                <a:srgbClr val="000000"/>
              </a:solidFill>
              <a:latin typeface="Oswald"/>
              <a:ea typeface="Oswald"/>
              <a:cs typeface="Oswald"/>
              <a:sym typeface="Oswald"/>
            </a:endParaRPr>
          </a:p>
          <a:p>
            <a:pPr indent="0" lvl="0" marL="0" rtl="0" algn="l">
              <a:lnSpc>
                <a:spcPct val="115000"/>
              </a:lnSpc>
              <a:spcBef>
                <a:spcPts val="1200"/>
              </a:spcBef>
              <a:spcAft>
                <a:spcPts val="0"/>
              </a:spcAft>
              <a:buNone/>
            </a:pPr>
            <a:r>
              <a:rPr lang="en">
                <a:solidFill>
                  <a:srgbClr val="000000"/>
                </a:solidFill>
                <a:latin typeface="Oswald Light"/>
                <a:ea typeface="Oswald Light"/>
                <a:cs typeface="Oswald Light"/>
                <a:sym typeface="Oswald Light"/>
              </a:rPr>
              <a:t>-Anda akan masuk kedalam papan pemuka (</a:t>
            </a:r>
            <a:r>
              <a:rPr lang="en">
                <a:solidFill>
                  <a:srgbClr val="000000"/>
                </a:solidFill>
                <a:latin typeface="Oswald"/>
                <a:ea typeface="Oswald"/>
                <a:cs typeface="Oswald"/>
                <a:sym typeface="Oswald"/>
              </a:rPr>
              <a:t>Dashboard</a:t>
            </a:r>
            <a:r>
              <a:rPr lang="en">
                <a:solidFill>
                  <a:srgbClr val="000000"/>
                </a:solidFill>
                <a:latin typeface="Oswald Light"/>
                <a:ea typeface="Oswald Light"/>
                <a:cs typeface="Oswald Light"/>
                <a:sym typeface="Oswald Light"/>
              </a:rPr>
              <a:t>) VendorHub, Pada paparan utama ia mempunyai statistik jualan anda mengikut hari.</a:t>
            </a:r>
            <a:endParaRPr>
              <a:solidFill>
                <a:srgbClr val="000000"/>
              </a:solidFill>
              <a:latin typeface="Oswald Light"/>
              <a:ea typeface="Oswald Light"/>
              <a:cs typeface="Oswald Light"/>
              <a:sym typeface="Oswald Light"/>
            </a:endParaRPr>
          </a:p>
          <a:p>
            <a:pPr indent="0" lvl="0" marL="0" rtl="0" algn="l">
              <a:lnSpc>
                <a:spcPct val="115000"/>
              </a:lnSpc>
              <a:spcBef>
                <a:spcPts val="1200"/>
              </a:spcBef>
              <a:spcAft>
                <a:spcPts val="0"/>
              </a:spcAft>
              <a:buNone/>
            </a:pPr>
            <a:r>
              <a:rPr lang="en">
                <a:solidFill>
                  <a:srgbClr val="000000"/>
                </a:solidFill>
                <a:latin typeface="Oswald Light"/>
                <a:ea typeface="Oswald Light"/>
                <a:cs typeface="Oswald Light"/>
                <a:sym typeface="Oswald Light"/>
              </a:rPr>
              <a:t>-Anda Juga Boleh Melihat Pesanan Baru, Berapa Jumlah Pelanggan, Berapa Produk Dan Jumlah Borang.</a:t>
            </a:r>
            <a:endParaRPr>
              <a:solidFill>
                <a:srgbClr val="000000"/>
              </a:solidFill>
              <a:latin typeface="Oswald Light"/>
              <a:ea typeface="Oswald Light"/>
              <a:cs typeface="Oswald Light"/>
              <a:sym typeface="Oswald Light"/>
            </a:endParaRPr>
          </a:p>
          <a:p>
            <a:pPr indent="0" lvl="0" marL="0" rtl="0" algn="l">
              <a:lnSpc>
                <a:spcPct val="115000"/>
              </a:lnSpc>
              <a:spcBef>
                <a:spcPts val="1200"/>
              </a:spcBef>
              <a:spcAft>
                <a:spcPts val="0"/>
              </a:spcAft>
              <a:buNone/>
            </a:pPr>
            <a:r>
              <a:rPr lang="en">
                <a:solidFill>
                  <a:srgbClr val="000000"/>
                </a:solidFill>
                <a:latin typeface="Oswald Light"/>
                <a:ea typeface="Oswald Light"/>
                <a:cs typeface="Oswald Light"/>
                <a:sym typeface="Oswald Light"/>
              </a:rPr>
              <a:t>-Jika Anda Perasan Sebelah Kiri Ada Tab </a:t>
            </a:r>
            <a:r>
              <a:rPr lang="en">
                <a:solidFill>
                  <a:srgbClr val="000000"/>
                </a:solidFill>
                <a:latin typeface="Oswald"/>
                <a:ea typeface="Oswald"/>
                <a:cs typeface="Oswald"/>
                <a:sym typeface="Oswald"/>
              </a:rPr>
              <a:t>Dashboard / Manage Order / Database / e-Commerce / Borang Tempahan / Marketing Tools /  All Store (akan datang) / All Company / Team / Affiliate / Settings &amp; Logout.</a:t>
            </a:r>
            <a:endParaRPr>
              <a:solidFill>
                <a:srgbClr val="000000"/>
              </a:solidFill>
              <a:latin typeface="Oswald"/>
              <a:ea typeface="Oswald"/>
              <a:cs typeface="Oswald"/>
              <a:sym typeface="Oswald"/>
            </a:endParaRPr>
          </a:p>
          <a:p>
            <a:pPr indent="0" lvl="0" marL="0" rtl="0" algn="l">
              <a:lnSpc>
                <a:spcPct val="115000"/>
              </a:lnSpc>
              <a:spcBef>
                <a:spcPts val="1200"/>
              </a:spcBef>
              <a:spcAft>
                <a:spcPts val="0"/>
              </a:spcAft>
              <a:buNone/>
            </a:pPr>
            <a:r>
              <a:rPr lang="en">
                <a:solidFill>
                  <a:srgbClr val="000000"/>
                </a:solidFill>
                <a:latin typeface="Oswald Light"/>
                <a:ea typeface="Oswald Light"/>
                <a:cs typeface="Oswald Light"/>
                <a:sym typeface="Oswald Light"/>
              </a:rPr>
              <a:t>-Tab ini yang anda akan gunakan untuk tetapan semua perkara.</a:t>
            </a:r>
            <a:endParaRPr>
              <a:solidFill>
                <a:srgbClr val="000000"/>
              </a:solidFill>
              <a:latin typeface="Oswald Light"/>
              <a:ea typeface="Oswald Light"/>
              <a:cs typeface="Oswald Light"/>
              <a:sym typeface="Oswald Light"/>
            </a:endParaRPr>
          </a:p>
          <a:p>
            <a:pPr indent="0" lvl="0" marL="0" rtl="0" algn="l">
              <a:spcBef>
                <a:spcPts val="1200"/>
              </a:spcBef>
              <a:spcAft>
                <a:spcPts val="0"/>
              </a:spcAft>
              <a:buNone/>
            </a:pPr>
            <a:r>
              <a:t/>
            </a:r>
            <a:endParaRPr sz="1400">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94" name="Google Shape;94;p17"/>
          <p:cNvPicPr preferRelativeResize="0"/>
          <p:nvPr/>
        </p:nvPicPr>
        <p:blipFill>
          <a:blip r:embed="rId3">
            <a:alphaModFix/>
          </a:blip>
          <a:stretch>
            <a:fillRect/>
          </a:stretch>
        </p:blipFill>
        <p:spPr>
          <a:xfrm>
            <a:off x="4571917" y="978250"/>
            <a:ext cx="4473036" cy="2652474"/>
          </a:xfrm>
          <a:prstGeom prst="rect">
            <a:avLst/>
          </a:prstGeom>
          <a:noFill/>
          <a:ln>
            <a:noFill/>
          </a:ln>
        </p:spPr>
      </p:pic>
      <p:pic>
        <p:nvPicPr>
          <p:cNvPr id="95" name="Google Shape;95;p17"/>
          <p:cNvPicPr preferRelativeResize="0"/>
          <p:nvPr/>
        </p:nvPicPr>
        <p:blipFill rotWithShape="1">
          <a:blip r:embed="rId4">
            <a:alphaModFix/>
          </a:blip>
          <a:srcRect b="2180" l="0" r="12990" t="-2180"/>
          <a:stretch/>
        </p:blipFill>
        <p:spPr>
          <a:xfrm>
            <a:off x="5125200" y="1208800"/>
            <a:ext cx="3343198" cy="1885425"/>
          </a:xfrm>
          <a:prstGeom prst="rect">
            <a:avLst/>
          </a:prstGeom>
          <a:noFill/>
          <a:ln>
            <a:noFill/>
          </a:ln>
        </p:spPr>
      </p:pic>
      <p:pic>
        <p:nvPicPr>
          <p:cNvPr descr="Portrait-oriented black smaptphone" id="96" name="Google Shape;96;p17"/>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id="97" name="Google Shape;97;p17"/>
          <p:cNvPicPr preferRelativeResize="0"/>
          <p:nvPr/>
        </p:nvPicPr>
        <p:blipFill rotWithShape="1">
          <a:blip r:embed="rId6">
            <a:alphaModFix/>
          </a:blip>
          <a:srcRect b="9786" l="0" r="0" t="9794"/>
          <a:stretch/>
        </p:blipFill>
        <p:spPr>
          <a:xfrm>
            <a:off x="7269175" y="1858795"/>
            <a:ext cx="1514673" cy="26927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#4</a:t>
            </a:r>
            <a:endParaRPr sz="1500">
              <a:solidFill>
                <a:srgbClr val="000000"/>
              </a:solidFill>
              <a:latin typeface="Oswald"/>
              <a:ea typeface="Oswald"/>
              <a:cs typeface="Oswald"/>
              <a:sym typeface="Oswald"/>
            </a:endParaRPr>
          </a:p>
          <a:p>
            <a:pPr indent="0" lvl="0" marL="0" rtl="0" algn="l">
              <a:spcBef>
                <a:spcPts val="1200"/>
              </a:spcBef>
              <a:spcAft>
                <a:spcPts val="0"/>
              </a:spcAft>
              <a:buNone/>
            </a:pPr>
            <a:r>
              <a:rPr lang="en" sz="1300">
                <a:solidFill>
                  <a:srgbClr val="000000"/>
                </a:solidFill>
                <a:latin typeface="Oswald Light"/>
                <a:ea typeface="Oswald Light"/>
                <a:cs typeface="Oswald Light"/>
                <a:sym typeface="Oswald Light"/>
              </a:rPr>
              <a:t>Kami cadangkan anda supaya membuat tetapan pada tab Settings terlebih dahulu</a:t>
            </a:r>
            <a:endParaRPr sz="1700">
              <a:solidFill>
                <a:srgbClr val="000000"/>
              </a:solidFill>
              <a:latin typeface="Oswald Light"/>
              <a:ea typeface="Oswald Light"/>
              <a:cs typeface="Oswald Light"/>
              <a:sym typeface="Oswald Light"/>
            </a:endParaRPr>
          </a:p>
          <a:p>
            <a:pPr indent="0" lvl="0" marL="0" rtl="0" algn="l">
              <a:spcBef>
                <a:spcPts val="1200"/>
              </a:spcBef>
              <a:spcAft>
                <a:spcPts val="0"/>
              </a:spcAft>
              <a:buNone/>
            </a:pPr>
            <a:r>
              <a:rPr lang="en" sz="1500">
                <a:solidFill>
                  <a:srgbClr val="000000"/>
                </a:solidFill>
                <a:latin typeface="Oswald"/>
                <a:ea typeface="Oswald"/>
                <a:cs typeface="Oswald"/>
                <a:sym typeface="Oswald"/>
              </a:rPr>
              <a:t>Langkah #4A (Tetapan Logo Anda)</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rPr lang="en">
                <a:solidFill>
                  <a:srgbClr val="000000"/>
                </a:solidFill>
                <a:latin typeface="Oswald Light"/>
                <a:ea typeface="Oswald Light"/>
                <a:cs typeface="Oswald Light"/>
                <a:sym typeface="Oswald Light"/>
              </a:rPr>
              <a:t>1. Tekan pada </a:t>
            </a:r>
            <a:r>
              <a:rPr lang="en">
                <a:solidFill>
                  <a:srgbClr val="000000"/>
                </a:solidFill>
                <a:latin typeface="Oswald"/>
                <a:ea typeface="Oswald"/>
                <a:cs typeface="Oswald"/>
                <a:sym typeface="Oswald"/>
              </a:rPr>
              <a:t>Settings</a:t>
            </a:r>
            <a:r>
              <a:rPr lang="en">
                <a:solidFill>
                  <a:srgbClr val="000000"/>
                </a:solidFill>
                <a:latin typeface="Oswald Light"/>
                <a:ea typeface="Oswald Light"/>
                <a:cs typeface="Oswald Light"/>
                <a:sym typeface="Oswald Light"/>
              </a:rPr>
              <a:t> &gt; </a:t>
            </a:r>
            <a:r>
              <a:rPr lang="en">
                <a:solidFill>
                  <a:srgbClr val="000000"/>
                </a:solidFill>
                <a:latin typeface="Oswald"/>
                <a:ea typeface="Oswald"/>
                <a:cs typeface="Oswald"/>
                <a:sym typeface="Oswald"/>
              </a:rPr>
              <a:t>Logo</a:t>
            </a:r>
            <a:endParaRPr>
              <a:solidFill>
                <a:srgbClr val="000000"/>
              </a:solidFill>
              <a:latin typeface="Oswald"/>
              <a:ea typeface="Oswald"/>
              <a:cs typeface="Oswald"/>
              <a:sym typeface="Oswald"/>
            </a:endParaRPr>
          </a:p>
          <a:p>
            <a:pPr indent="0" lvl="0" marL="0" rtl="0" algn="l">
              <a:lnSpc>
                <a:spcPct val="150000"/>
              </a:lnSpc>
              <a:spcBef>
                <a:spcPts val="0"/>
              </a:spcBef>
              <a:spcAft>
                <a:spcPts val="0"/>
              </a:spcAft>
              <a:buNone/>
            </a:pPr>
            <a:r>
              <a:rPr lang="en">
                <a:solidFill>
                  <a:srgbClr val="000000"/>
                </a:solidFill>
                <a:latin typeface="Oswald Light"/>
                <a:ea typeface="Oswald Light"/>
                <a:cs typeface="Oswald Light"/>
                <a:sym typeface="Oswald Light"/>
              </a:rPr>
              <a:t>2. Tekan pada </a:t>
            </a:r>
            <a:r>
              <a:rPr lang="en">
                <a:solidFill>
                  <a:srgbClr val="000000"/>
                </a:solidFill>
                <a:latin typeface="Oswald"/>
                <a:ea typeface="Oswald"/>
                <a:cs typeface="Oswald"/>
                <a:sym typeface="Oswald"/>
              </a:rPr>
              <a:t>Choose File</a:t>
            </a:r>
            <a:r>
              <a:rPr lang="en">
                <a:solidFill>
                  <a:srgbClr val="000000"/>
                </a:solidFill>
                <a:latin typeface="Oswald Light"/>
                <a:ea typeface="Oswald Light"/>
                <a:cs typeface="Oswald Light"/>
                <a:sym typeface="Oswald Light"/>
              </a:rPr>
              <a:t> untuk muat naik Logo anda</a:t>
            </a:r>
            <a:endParaRPr>
              <a:solidFill>
                <a:srgbClr val="000000"/>
              </a:solidFill>
              <a:latin typeface="Oswald Light"/>
              <a:ea typeface="Oswald Light"/>
              <a:cs typeface="Oswald Light"/>
              <a:sym typeface="Oswald Light"/>
            </a:endParaRPr>
          </a:p>
          <a:p>
            <a:pPr indent="0" lvl="0" marL="0" rtl="0" algn="l">
              <a:lnSpc>
                <a:spcPct val="150000"/>
              </a:lnSpc>
              <a:spcBef>
                <a:spcPts val="0"/>
              </a:spcBef>
              <a:spcAft>
                <a:spcPts val="0"/>
              </a:spcAft>
              <a:buNone/>
            </a:pPr>
            <a:r>
              <a:rPr lang="en">
                <a:solidFill>
                  <a:srgbClr val="000000"/>
                </a:solidFill>
                <a:latin typeface="Oswald Light"/>
                <a:ea typeface="Oswald Light"/>
                <a:cs typeface="Oswald Light"/>
                <a:sym typeface="Oswald Light"/>
              </a:rPr>
              <a:t>3. Pilih Gambar Logo anda &amp; Tekan </a:t>
            </a:r>
            <a:r>
              <a:rPr lang="en">
                <a:solidFill>
                  <a:srgbClr val="000000"/>
                </a:solidFill>
                <a:latin typeface="Oswald"/>
                <a:ea typeface="Oswald"/>
                <a:cs typeface="Oswald"/>
                <a:sym typeface="Oswald"/>
              </a:rPr>
              <a:t>Simpan</a:t>
            </a:r>
            <a:endParaRPr>
              <a:solidFill>
                <a:srgbClr val="000000"/>
              </a:solidFill>
              <a:latin typeface="Oswald"/>
              <a:ea typeface="Oswald"/>
              <a:cs typeface="Oswald"/>
              <a:sym typeface="Oswald"/>
            </a:endParaRPr>
          </a:p>
          <a:p>
            <a:pPr indent="0" lvl="0" marL="0" rtl="0" algn="l">
              <a:lnSpc>
                <a:spcPct val="150000"/>
              </a:lnSpc>
              <a:spcBef>
                <a:spcPts val="0"/>
              </a:spcBef>
              <a:spcAft>
                <a:spcPts val="0"/>
              </a:spcAft>
              <a:buNone/>
            </a:pPr>
            <a:r>
              <a:rPr lang="en">
                <a:solidFill>
                  <a:srgbClr val="000000"/>
                </a:solidFill>
                <a:latin typeface="Oswald Light"/>
                <a:ea typeface="Oswald Light"/>
                <a:cs typeface="Oswald Light"/>
                <a:sym typeface="Oswald Light"/>
              </a:rPr>
              <a:t>4. Jika anda tidak ada logo, anda boleh buat logo secara percuma dari laman web Canva, </a:t>
            </a:r>
            <a:r>
              <a:rPr lang="en" u="sng">
                <a:solidFill>
                  <a:schemeClr val="hlink"/>
                </a:solidFill>
                <a:latin typeface="Oswald Light"/>
                <a:ea typeface="Oswald Light"/>
                <a:cs typeface="Oswald Light"/>
                <a:sym typeface="Oswald Light"/>
                <a:hlinkClick r:id="rId3"/>
              </a:rPr>
              <a:t>https://www.canva.com/logos/templates/</a:t>
            </a:r>
            <a:endParaRPr>
              <a:solidFill>
                <a:srgbClr val="000000"/>
              </a:solidFill>
              <a:latin typeface="Oswald Light"/>
              <a:ea typeface="Oswald Light"/>
              <a:cs typeface="Oswald Light"/>
              <a:sym typeface="Oswald Light"/>
            </a:endParaRPr>
          </a:p>
          <a:p>
            <a:pPr indent="0" lvl="0" marL="0" rtl="0" algn="l">
              <a:lnSpc>
                <a:spcPct val="150000"/>
              </a:lnSpc>
              <a:spcBef>
                <a:spcPts val="0"/>
              </a:spcBef>
              <a:spcAft>
                <a:spcPts val="0"/>
              </a:spcAft>
              <a:buNone/>
            </a:pPr>
            <a:r>
              <a:rPr lang="en">
                <a:solidFill>
                  <a:srgbClr val="000000"/>
                </a:solidFill>
                <a:latin typeface="Oswald Light"/>
                <a:ea typeface="Oswald Light"/>
                <a:cs typeface="Oswald Light"/>
                <a:sym typeface="Oswald Light"/>
              </a:rPr>
              <a:t>5. Logo ini akan berada pada borang tempahan dan invois yang akan dijana secara automatik</a:t>
            </a:r>
            <a:endParaRPr sz="1500">
              <a:solidFill>
                <a:srgbClr val="000000"/>
              </a:solidFill>
              <a:latin typeface="Oswald Light"/>
              <a:ea typeface="Oswald Light"/>
              <a:cs typeface="Oswald Light"/>
              <a:sym typeface="Oswald Light"/>
            </a:endParaRPr>
          </a:p>
          <a:p>
            <a:pPr indent="0" lvl="0" marL="0" rtl="0" algn="l">
              <a:lnSpc>
                <a:spcPct val="150000"/>
              </a:lnSpc>
              <a:spcBef>
                <a:spcPts val="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103" name="Google Shape;103;p18"/>
          <p:cNvPicPr preferRelativeResize="0"/>
          <p:nvPr/>
        </p:nvPicPr>
        <p:blipFill>
          <a:blip r:embed="rId4">
            <a:alphaModFix/>
          </a:blip>
          <a:stretch>
            <a:fillRect/>
          </a:stretch>
        </p:blipFill>
        <p:spPr>
          <a:xfrm>
            <a:off x="4571917" y="978250"/>
            <a:ext cx="4473036" cy="2652474"/>
          </a:xfrm>
          <a:prstGeom prst="rect">
            <a:avLst/>
          </a:prstGeom>
          <a:noFill/>
          <a:ln>
            <a:noFill/>
          </a:ln>
        </p:spPr>
      </p:pic>
      <p:pic>
        <p:nvPicPr>
          <p:cNvPr id="104" name="Google Shape;104;p18"/>
          <p:cNvPicPr preferRelativeResize="0"/>
          <p:nvPr/>
        </p:nvPicPr>
        <p:blipFill rotWithShape="1">
          <a:blip r:embed="rId5">
            <a:alphaModFix/>
          </a:blip>
          <a:srcRect b="0" l="0" r="15690" t="0"/>
          <a:stretch/>
        </p:blipFill>
        <p:spPr>
          <a:xfrm>
            <a:off x="5125200" y="1208800"/>
            <a:ext cx="3343200" cy="1885426"/>
          </a:xfrm>
          <a:prstGeom prst="rect">
            <a:avLst/>
          </a:prstGeom>
          <a:noFill/>
          <a:ln>
            <a:noFill/>
          </a:ln>
        </p:spPr>
      </p:pic>
      <p:pic>
        <p:nvPicPr>
          <p:cNvPr descr="Portrait-oriented black smaptphone" id="105" name="Google Shape;105;p18"/>
          <p:cNvPicPr preferRelativeResize="0"/>
          <p:nvPr/>
        </p:nvPicPr>
        <p:blipFill>
          <a:blip r:embed="rId6">
            <a:alphaModFix/>
          </a:blip>
          <a:stretch>
            <a:fillRect/>
          </a:stretch>
        </p:blipFill>
        <p:spPr>
          <a:xfrm>
            <a:off x="7188601" y="1585375"/>
            <a:ext cx="1675825" cy="3291298"/>
          </a:xfrm>
          <a:prstGeom prst="rect">
            <a:avLst/>
          </a:prstGeom>
          <a:noFill/>
          <a:ln>
            <a:noFill/>
          </a:ln>
        </p:spPr>
      </p:pic>
      <p:pic>
        <p:nvPicPr>
          <p:cNvPr id="106" name="Google Shape;106;p18"/>
          <p:cNvPicPr preferRelativeResize="0"/>
          <p:nvPr/>
        </p:nvPicPr>
        <p:blipFill rotWithShape="1">
          <a:blip r:embed="rId7">
            <a:alphaModFix/>
          </a:blip>
          <a:srcRect b="9786" l="0" r="0" t="9794"/>
          <a:stretch/>
        </p:blipFill>
        <p:spPr>
          <a:xfrm>
            <a:off x="7269175" y="1858795"/>
            <a:ext cx="1514673" cy="26927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#4B (Tetapan Bank Akaun Anda)</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rPr lang="en">
                <a:solidFill>
                  <a:srgbClr val="000000"/>
                </a:solidFill>
                <a:latin typeface="Oswald Light"/>
                <a:ea typeface="Oswald Light"/>
                <a:cs typeface="Oswald Light"/>
                <a:sym typeface="Oswald Light"/>
              </a:rPr>
              <a:t>1. Tekan pada </a:t>
            </a:r>
            <a:r>
              <a:rPr lang="en">
                <a:solidFill>
                  <a:srgbClr val="000000"/>
                </a:solidFill>
                <a:latin typeface="Oswald"/>
                <a:ea typeface="Oswald"/>
                <a:cs typeface="Oswald"/>
                <a:sym typeface="Oswald"/>
              </a:rPr>
              <a:t>Settings</a:t>
            </a:r>
            <a:r>
              <a:rPr lang="en">
                <a:solidFill>
                  <a:srgbClr val="000000"/>
                </a:solidFill>
                <a:latin typeface="Oswald Light"/>
                <a:ea typeface="Oswald Light"/>
                <a:cs typeface="Oswald Light"/>
                <a:sym typeface="Oswald Light"/>
              </a:rPr>
              <a:t> &gt; </a:t>
            </a:r>
            <a:r>
              <a:rPr lang="en">
                <a:solidFill>
                  <a:srgbClr val="000000"/>
                </a:solidFill>
                <a:latin typeface="Oswald"/>
                <a:ea typeface="Oswald"/>
                <a:cs typeface="Oswald"/>
                <a:sym typeface="Oswald"/>
              </a:rPr>
              <a:t>Bank Info</a:t>
            </a:r>
            <a:br>
              <a:rPr lang="en">
                <a:solidFill>
                  <a:srgbClr val="000000"/>
                </a:solidFill>
                <a:latin typeface="Oswald Light"/>
                <a:ea typeface="Oswald Light"/>
                <a:cs typeface="Oswald Light"/>
                <a:sym typeface="Oswald Light"/>
              </a:rPr>
            </a:br>
            <a:r>
              <a:rPr lang="en">
                <a:solidFill>
                  <a:srgbClr val="000000"/>
                </a:solidFill>
                <a:latin typeface="Oswald Light"/>
                <a:ea typeface="Oswald Light"/>
                <a:cs typeface="Oswald Light"/>
                <a:sym typeface="Oswald Light"/>
              </a:rPr>
              <a:t>2. Dikotak Pilihan Bank, pilih nama bank yang anda gunakan</a:t>
            </a:r>
            <a:br>
              <a:rPr lang="en">
                <a:solidFill>
                  <a:srgbClr val="000000"/>
                </a:solidFill>
                <a:latin typeface="Oswald Light"/>
                <a:ea typeface="Oswald Light"/>
                <a:cs typeface="Oswald Light"/>
                <a:sym typeface="Oswald Light"/>
              </a:rPr>
            </a:br>
            <a:r>
              <a:rPr lang="en">
                <a:solidFill>
                  <a:srgbClr val="000000"/>
                </a:solidFill>
                <a:latin typeface="Oswald Light"/>
                <a:ea typeface="Oswald Light"/>
                <a:cs typeface="Oswald Light"/>
                <a:sym typeface="Oswald Light"/>
              </a:rPr>
              <a:t>3. Pada kotak Nama, isikan nama akaun bank anda</a:t>
            </a:r>
            <a:br>
              <a:rPr lang="en">
                <a:solidFill>
                  <a:srgbClr val="000000"/>
                </a:solidFill>
                <a:latin typeface="Oswald Light"/>
                <a:ea typeface="Oswald Light"/>
                <a:cs typeface="Oswald Light"/>
                <a:sym typeface="Oswald Light"/>
              </a:rPr>
            </a:br>
            <a:r>
              <a:rPr lang="en">
                <a:solidFill>
                  <a:srgbClr val="000000"/>
                </a:solidFill>
                <a:latin typeface="Oswald Light"/>
                <a:ea typeface="Oswald Light"/>
                <a:cs typeface="Oswald Light"/>
                <a:sym typeface="Oswald Light"/>
              </a:rPr>
              <a:t>4. Pada kotak No Akaun, isikan no akaun bank anda</a:t>
            </a:r>
            <a:br>
              <a:rPr lang="en">
                <a:solidFill>
                  <a:srgbClr val="000000"/>
                </a:solidFill>
                <a:latin typeface="Oswald Light"/>
                <a:ea typeface="Oswald Light"/>
                <a:cs typeface="Oswald Light"/>
                <a:sym typeface="Oswald Light"/>
              </a:rPr>
            </a:br>
            <a:r>
              <a:rPr lang="en">
                <a:solidFill>
                  <a:srgbClr val="000000"/>
                </a:solidFill>
                <a:latin typeface="Oswald Light"/>
                <a:ea typeface="Oswald Light"/>
                <a:cs typeface="Oswald Light"/>
                <a:sym typeface="Oswald Light"/>
              </a:rPr>
              <a:t>5. Selepas itu, tekan pada pada </a:t>
            </a:r>
            <a:r>
              <a:rPr b="1" lang="en">
                <a:solidFill>
                  <a:srgbClr val="000000"/>
                </a:solidFill>
                <a:latin typeface="Oswald"/>
                <a:ea typeface="Oswald"/>
                <a:cs typeface="Oswald"/>
                <a:sym typeface="Oswald"/>
              </a:rPr>
              <a:t>+Tambah</a:t>
            </a:r>
            <a:endParaRPr b="1">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112" name="Google Shape;112;p19"/>
          <p:cNvPicPr preferRelativeResize="0"/>
          <p:nvPr/>
        </p:nvPicPr>
        <p:blipFill>
          <a:blip r:embed="rId3">
            <a:alphaModFix/>
          </a:blip>
          <a:stretch>
            <a:fillRect/>
          </a:stretch>
        </p:blipFill>
        <p:spPr>
          <a:xfrm>
            <a:off x="4571917" y="978250"/>
            <a:ext cx="4473036" cy="2652474"/>
          </a:xfrm>
          <a:prstGeom prst="rect">
            <a:avLst/>
          </a:prstGeom>
          <a:noFill/>
          <a:ln>
            <a:noFill/>
          </a:ln>
        </p:spPr>
      </p:pic>
      <p:pic>
        <p:nvPicPr>
          <p:cNvPr id="113" name="Google Shape;113;p19"/>
          <p:cNvPicPr preferRelativeResize="0"/>
          <p:nvPr/>
        </p:nvPicPr>
        <p:blipFill rotWithShape="1">
          <a:blip r:embed="rId4">
            <a:alphaModFix/>
          </a:blip>
          <a:srcRect b="0" l="0" r="16008" t="0"/>
          <a:stretch/>
        </p:blipFill>
        <p:spPr>
          <a:xfrm>
            <a:off x="5125200" y="1208800"/>
            <a:ext cx="3343200" cy="1885426"/>
          </a:xfrm>
          <a:prstGeom prst="rect">
            <a:avLst/>
          </a:prstGeom>
          <a:noFill/>
          <a:ln>
            <a:noFill/>
          </a:ln>
        </p:spPr>
      </p:pic>
      <p:pic>
        <p:nvPicPr>
          <p:cNvPr descr="Portrait-oriented black smaptphone" id="114" name="Google Shape;114;p19"/>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id="115" name="Google Shape;115;p19"/>
          <p:cNvPicPr preferRelativeResize="0"/>
          <p:nvPr/>
        </p:nvPicPr>
        <p:blipFill rotWithShape="1">
          <a:blip r:embed="rId6">
            <a:alphaModFix/>
          </a:blip>
          <a:srcRect b="9786" l="0" r="0" t="9794"/>
          <a:stretch/>
        </p:blipFill>
        <p:spPr>
          <a:xfrm>
            <a:off x="7269175" y="1858795"/>
            <a:ext cx="1514673" cy="26927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idx="1" type="body"/>
          </p:nvPr>
        </p:nvSpPr>
        <p:spPr>
          <a:xfrm>
            <a:off x="281225" y="88862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solidFill>
                  <a:srgbClr val="000000"/>
                </a:solidFill>
                <a:latin typeface="Oswald"/>
                <a:ea typeface="Oswald"/>
                <a:cs typeface="Oswald"/>
                <a:sym typeface="Oswald"/>
              </a:rPr>
              <a:t>Langkah #4C (Payment Gateway)</a:t>
            </a:r>
            <a:endParaRPr sz="1500">
              <a:solidFill>
                <a:srgbClr val="000000"/>
              </a:solidFill>
              <a:latin typeface="Oswald"/>
              <a:ea typeface="Oswald"/>
              <a:cs typeface="Oswald"/>
              <a:sym typeface="Oswald"/>
            </a:endParaRPr>
          </a:p>
          <a:p>
            <a:pPr indent="0" lvl="0" marL="0" rtl="0" algn="l">
              <a:spcBef>
                <a:spcPts val="1200"/>
              </a:spcBef>
              <a:spcAft>
                <a:spcPts val="0"/>
              </a:spcAft>
              <a:buNone/>
            </a:pPr>
            <a:r>
              <a:rPr i="1" lang="en" sz="1300">
                <a:solidFill>
                  <a:srgbClr val="000000"/>
                </a:solidFill>
                <a:latin typeface="Oswald"/>
                <a:ea typeface="Oswald"/>
                <a:cs typeface="Oswald"/>
                <a:sym typeface="Oswald"/>
              </a:rPr>
              <a:t>Anda boleh melangkau langkah ini dan terus ke Langkah #6</a:t>
            </a:r>
            <a:endParaRPr i="1" sz="13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rPr lang="en">
                <a:solidFill>
                  <a:srgbClr val="000000"/>
                </a:solidFill>
                <a:latin typeface="Oswald Light"/>
                <a:ea typeface="Oswald Light"/>
                <a:cs typeface="Oswald Light"/>
                <a:sym typeface="Oswald Light"/>
              </a:rPr>
              <a:t>Jika anda ingin menerima bayaran menggunakan Kad Debit (FPX), Kami syorkan anda membuat tetapan itu disini. Vendorhub mempunyai sistem integrasi dengan 3 buah syarikat yang berdaftar dengan pihak Bank di Malaysia. Cas minima sebanyak RM1 pada setiap transaksi akan dikenakan oleh penyedia gerbang pembayaran.</a:t>
            </a:r>
            <a:endParaRPr i="1">
              <a:solidFill>
                <a:srgbClr val="000000"/>
              </a:solidFill>
              <a:latin typeface="Oswald Light"/>
              <a:ea typeface="Oswald Light"/>
              <a:cs typeface="Oswald Light"/>
              <a:sym typeface="Oswald Light"/>
            </a:endParaRPr>
          </a:p>
          <a:p>
            <a:pPr indent="0" lvl="0" marL="0" rtl="0" algn="l">
              <a:spcBef>
                <a:spcPts val="1200"/>
              </a:spcBef>
              <a:spcAft>
                <a:spcPts val="0"/>
              </a:spcAft>
              <a:buNone/>
            </a:pPr>
            <a:r>
              <a:rPr lang="en" sz="1300" u="sng">
                <a:solidFill>
                  <a:srgbClr val="000000"/>
                </a:solidFill>
                <a:latin typeface="Oswald"/>
                <a:ea typeface="Oswald"/>
                <a:cs typeface="Oswald"/>
                <a:sym typeface="Oswald"/>
              </a:rPr>
              <a:t>Daftar 1 akaun sudah mencukupi</a:t>
            </a:r>
            <a:endParaRPr sz="1300" u="sng">
              <a:solidFill>
                <a:srgbClr val="000000"/>
              </a:solidFill>
              <a:latin typeface="Oswald"/>
              <a:ea typeface="Oswald"/>
              <a:cs typeface="Oswald"/>
              <a:sym typeface="Oswald"/>
            </a:endParaRPr>
          </a:p>
          <a:p>
            <a:pPr indent="0" lvl="0" marL="0" rtl="0" algn="l">
              <a:spcBef>
                <a:spcPts val="1200"/>
              </a:spcBef>
              <a:spcAft>
                <a:spcPts val="0"/>
              </a:spcAft>
              <a:buNone/>
            </a:pPr>
            <a:r>
              <a:rPr lang="en">
                <a:solidFill>
                  <a:srgbClr val="000000"/>
                </a:solidFill>
                <a:latin typeface="Oswald Light"/>
                <a:ea typeface="Oswald Light"/>
                <a:cs typeface="Oswald Light"/>
                <a:sym typeface="Oswald Light"/>
              </a:rPr>
              <a:t>1. Tekan pada </a:t>
            </a:r>
            <a:r>
              <a:rPr lang="en">
                <a:solidFill>
                  <a:srgbClr val="000000"/>
                </a:solidFill>
                <a:latin typeface="Oswald"/>
                <a:ea typeface="Oswald"/>
                <a:cs typeface="Oswald"/>
                <a:sym typeface="Oswald"/>
              </a:rPr>
              <a:t>Settings</a:t>
            </a:r>
            <a:r>
              <a:rPr lang="en">
                <a:solidFill>
                  <a:srgbClr val="000000"/>
                </a:solidFill>
                <a:latin typeface="Oswald Light"/>
                <a:ea typeface="Oswald Light"/>
                <a:cs typeface="Oswald Light"/>
                <a:sym typeface="Oswald Light"/>
              </a:rPr>
              <a:t> &gt; </a:t>
            </a:r>
            <a:r>
              <a:rPr lang="en">
                <a:solidFill>
                  <a:srgbClr val="000000"/>
                </a:solidFill>
                <a:latin typeface="Oswald"/>
                <a:ea typeface="Oswald"/>
                <a:cs typeface="Oswald"/>
                <a:sym typeface="Oswald"/>
              </a:rPr>
              <a:t>Payment Gateway</a:t>
            </a:r>
            <a:endParaRPr>
              <a:solidFill>
                <a:srgbClr val="000000"/>
              </a:solidFill>
              <a:latin typeface="Oswald"/>
              <a:ea typeface="Oswald"/>
              <a:cs typeface="Oswald"/>
              <a:sym typeface="Oswald"/>
            </a:endParaRPr>
          </a:p>
          <a:p>
            <a:pPr indent="0" lvl="0" marL="0" rtl="0" algn="l">
              <a:spcBef>
                <a:spcPts val="1200"/>
              </a:spcBef>
              <a:spcAft>
                <a:spcPts val="0"/>
              </a:spcAft>
              <a:buNone/>
            </a:pPr>
            <a:r>
              <a:rPr lang="en">
                <a:solidFill>
                  <a:srgbClr val="000000"/>
                </a:solidFill>
                <a:latin typeface="Oswald Light"/>
                <a:ea typeface="Oswald Light"/>
                <a:cs typeface="Oswald Light"/>
                <a:sym typeface="Oswald Light"/>
              </a:rPr>
              <a:t>2. Anda akan dapat lihat senarai penyedia gerbang pembayaran</a:t>
            </a:r>
            <a:endParaRPr>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121" name="Google Shape;121;p20"/>
          <p:cNvPicPr preferRelativeResize="0"/>
          <p:nvPr/>
        </p:nvPicPr>
        <p:blipFill>
          <a:blip r:embed="rId3">
            <a:alphaModFix/>
          </a:blip>
          <a:stretch>
            <a:fillRect/>
          </a:stretch>
        </p:blipFill>
        <p:spPr>
          <a:xfrm>
            <a:off x="4571917" y="978250"/>
            <a:ext cx="4473036" cy="2652474"/>
          </a:xfrm>
          <a:prstGeom prst="rect">
            <a:avLst/>
          </a:prstGeom>
          <a:noFill/>
          <a:ln>
            <a:noFill/>
          </a:ln>
        </p:spPr>
      </p:pic>
      <p:pic>
        <p:nvPicPr>
          <p:cNvPr id="122" name="Google Shape;122;p20"/>
          <p:cNvPicPr preferRelativeResize="0"/>
          <p:nvPr/>
        </p:nvPicPr>
        <p:blipFill rotWithShape="1">
          <a:blip r:embed="rId4">
            <a:alphaModFix/>
          </a:blip>
          <a:srcRect b="2699" l="0" r="15469" t="-2700"/>
          <a:stretch/>
        </p:blipFill>
        <p:spPr>
          <a:xfrm>
            <a:off x="5125200" y="1208800"/>
            <a:ext cx="3343202" cy="1885425"/>
          </a:xfrm>
          <a:prstGeom prst="rect">
            <a:avLst/>
          </a:prstGeom>
          <a:noFill/>
          <a:ln>
            <a:noFill/>
          </a:ln>
        </p:spPr>
      </p:pic>
      <p:pic>
        <p:nvPicPr>
          <p:cNvPr descr="Portrait-oriented black smaptphone" id="123" name="Google Shape;123;p20"/>
          <p:cNvPicPr preferRelativeResize="0"/>
          <p:nvPr/>
        </p:nvPicPr>
        <p:blipFill>
          <a:blip r:embed="rId5">
            <a:alphaModFix/>
          </a:blip>
          <a:stretch>
            <a:fillRect/>
          </a:stretch>
        </p:blipFill>
        <p:spPr>
          <a:xfrm>
            <a:off x="7188601" y="1585375"/>
            <a:ext cx="1675825" cy="3291298"/>
          </a:xfrm>
          <a:prstGeom prst="rect">
            <a:avLst/>
          </a:prstGeom>
          <a:noFill/>
          <a:ln>
            <a:noFill/>
          </a:ln>
        </p:spPr>
      </p:pic>
      <p:pic>
        <p:nvPicPr>
          <p:cNvPr id="124" name="Google Shape;124;p20"/>
          <p:cNvPicPr preferRelativeResize="0"/>
          <p:nvPr/>
        </p:nvPicPr>
        <p:blipFill rotWithShape="1">
          <a:blip r:embed="rId6">
            <a:alphaModFix/>
          </a:blip>
          <a:srcRect b="9786" l="0" r="0" t="9794"/>
          <a:stretch/>
        </p:blipFill>
        <p:spPr>
          <a:xfrm>
            <a:off x="7269175" y="1858795"/>
            <a:ext cx="1514673" cy="26927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idx="1" type="body"/>
          </p:nvPr>
        </p:nvSpPr>
        <p:spPr>
          <a:xfrm>
            <a:off x="271075" y="268575"/>
            <a:ext cx="4224000" cy="2933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rPr lang="en">
                <a:solidFill>
                  <a:srgbClr val="000000"/>
                </a:solidFill>
                <a:latin typeface="Oswald Light"/>
                <a:ea typeface="Oswald Light"/>
                <a:cs typeface="Oswald Light"/>
                <a:sym typeface="Oswald Light"/>
              </a:rPr>
              <a:t>-ToyyibPay memerlukan Secret Key, Tekan pada butang Kemaskini untuk membuat tetapan, Jika anda belum ada akaun ToyyibPay, Sila</a:t>
            </a:r>
            <a:r>
              <a:rPr lang="en">
                <a:solidFill>
                  <a:srgbClr val="000000"/>
                </a:solidFill>
                <a:uFill>
                  <a:noFill/>
                </a:uFill>
                <a:latin typeface="Oswald Light"/>
                <a:ea typeface="Oswald Light"/>
                <a:cs typeface="Oswald Light"/>
                <a:sym typeface="Oswald Light"/>
                <a:hlinkClick r:id="rId3">
                  <a:extLst>
                    <a:ext uri="{A12FA001-AC4F-418D-AE19-62706E023703}">
                      <ahyp:hlinkClr val="tx"/>
                    </a:ext>
                  </a:extLst>
                </a:hlinkClick>
              </a:rPr>
              <a:t> </a:t>
            </a:r>
            <a:r>
              <a:rPr lang="en" u="sng">
                <a:solidFill>
                  <a:schemeClr val="hlink"/>
                </a:solidFill>
                <a:latin typeface="Oswald Light"/>
                <a:ea typeface="Oswald Light"/>
                <a:cs typeface="Oswald Light"/>
                <a:sym typeface="Oswald Light"/>
                <a:hlinkClick r:id="rId4"/>
              </a:rPr>
              <a:t>KLIK DISINI</a:t>
            </a:r>
            <a:r>
              <a:rPr lang="en">
                <a:solidFill>
                  <a:srgbClr val="000000"/>
                </a:solidFill>
                <a:latin typeface="Oswald Light"/>
                <a:ea typeface="Oswald Light"/>
                <a:cs typeface="Oswald Light"/>
                <a:sym typeface="Oswald Light"/>
              </a:rPr>
              <a:t> untuk mendapatkan Secret Key anda.</a:t>
            </a:r>
            <a:endParaRPr>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rPr lang="en">
                <a:solidFill>
                  <a:srgbClr val="000000"/>
                </a:solidFill>
                <a:latin typeface="Oswald Light"/>
                <a:ea typeface="Oswald Light"/>
                <a:cs typeface="Oswald Light"/>
                <a:sym typeface="Oswald Light"/>
              </a:rPr>
              <a:t>-SecurePay memerlukan UID, Authentication Token &amp; Checksum Token, Tekan pada butang Kemaskini untuk membuat tetapan, Jika anda belum ada akaun SecurePay, Sila</a:t>
            </a:r>
            <a:r>
              <a:rPr lang="en">
                <a:solidFill>
                  <a:srgbClr val="000000"/>
                </a:solidFill>
                <a:uFill>
                  <a:noFill/>
                </a:uFill>
                <a:latin typeface="Oswald Light"/>
                <a:ea typeface="Oswald Light"/>
                <a:cs typeface="Oswald Light"/>
                <a:sym typeface="Oswald Light"/>
                <a:hlinkClick r:id="rId5">
                  <a:extLst>
                    <a:ext uri="{A12FA001-AC4F-418D-AE19-62706E023703}">
                      <ahyp:hlinkClr val="tx"/>
                    </a:ext>
                  </a:extLst>
                </a:hlinkClick>
              </a:rPr>
              <a:t> </a:t>
            </a:r>
            <a:r>
              <a:rPr lang="en" u="sng">
                <a:solidFill>
                  <a:schemeClr val="hlink"/>
                </a:solidFill>
                <a:latin typeface="Oswald Light"/>
                <a:ea typeface="Oswald Light"/>
                <a:cs typeface="Oswald Light"/>
                <a:sym typeface="Oswald Light"/>
                <a:hlinkClick r:id="rId6"/>
              </a:rPr>
              <a:t>KLIK DISINI</a:t>
            </a:r>
            <a:r>
              <a:rPr lang="en">
                <a:solidFill>
                  <a:srgbClr val="000000"/>
                </a:solidFill>
                <a:latin typeface="Oswald Light"/>
                <a:ea typeface="Oswald Light"/>
                <a:cs typeface="Oswald Light"/>
                <a:sym typeface="Oswald Light"/>
              </a:rPr>
              <a:t> untuk mendaftar dan mendapatkan UID serta Token anda.</a:t>
            </a:r>
            <a:endParaRPr sz="1400">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rPr lang="en">
                <a:solidFill>
                  <a:srgbClr val="000000"/>
                </a:solidFill>
                <a:latin typeface="Oswald Light"/>
                <a:ea typeface="Oswald Light"/>
                <a:cs typeface="Oswald Light"/>
                <a:sym typeface="Oswald Light"/>
              </a:rPr>
              <a:t>-KineticPay memerlukan Merchant Key, Tekan pada butang Kemaskini untuk membuat tetapan, Jika anda belum ada akaun Kinetic Pay, Sila</a:t>
            </a:r>
            <a:r>
              <a:rPr lang="en">
                <a:solidFill>
                  <a:srgbClr val="000000"/>
                </a:solidFill>
                <a:uFill>
                  <a:noFill/>
                </a:uFill>
                <a:latin typeface="Oswald Light"/>
                <a:ea typeface="Oswald Light"/>
                <a:cs typeface="Oswald Light"/>
                <a:sym typeface="Oswald Light"/>
                <a:hlinkClick r:id="rId7">
                  <a:extLst>
                    <a:ext uri="{A12FA001-AC4F-418D-AE19-62706E023703}">
                      <ahyp:hlinkClr val="tx"/>
                    </a:ext>
                  </a:extLst>
                </a:hlinkClick>
              </a:rPr>
              <a:t> </a:t>
            </a:r>
            <a:r>
              <a:rPr lang="en" u="sng">
                <a:solidFill>
                  <a:schemeClr val="hlink"/>
                </a:solidFill>
                <a:latin typeface="Oswald Light"/>
                <a:ea typeface="Oswald Light"/>
                <a:cs typeface="Oswald Light"/>
                <a:sym typeface="Oswald Light"/>
                <a:hlinkClick r:id="rId8"/>
              </a:rPr>
              <a:t>KLIK DISINI</a:t>
            </a:r>
            <a:r>
              <a:rPr lang="en">
                <a:solidFill>
                  <a:srgbClr val="000000"/>
                </a:solidFill>
                <a:latin typeface="Oswald Light"/>
                <a:ea typeface="Oswald Light"/>
                <a:cs typeface="Oswald Light"/>
                <a:sym typeface="Oswald Light"/>
              </a:rPr>
              <a:t> untuk daftar dan dapatkan Merchant Key anda.</a:t>
            </a:r>
            <a:endParaRPr sz="1600">
              <a:solidFill>
                <a:srgbClr val="000000"/>
              </a:solidFill>
              <a:latin typeface="Oswald Light"/>
              <a:ea typeface="Oswald Light"/>
              <a:cs typeface="Oswald Light"/>
              <a:sym typeface="Oswald Light"/>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1200"/>
              </a:spcBef>
              <a:spcAft>
                <a:spcPts val="0"/>
              </a:spcAft>
              <a:buNone/>
            </a:pPr>
            <a:r>
              <a:t/>
            </a:r>
            <a:endParaRPr sz="1500">
              <a:solidFill>
                <a:srgbClr val="000000"/>
              </a:solidFill>
              <a:latin typeface="Oswald"/>
              <a:ea typeface="Oswald"/>
              <a:cs typeface="Oswald"/>
              <a:sym typeface="Oswald"/>
            </a:endParaRPr>
          </a:p>
          <a:p>
            <a:pPr indent="0" lvl="0" marL="0" rtl="0" algn="l">
              <a:lnSpc>
                <a:spcPct val="150000"/>
              </a:lnSpc>
              <a:spcBef>
                <a:spcPts val="1200"/>
              </a:spcBef>
              <a:spcAft>
                <a:spcPts val="0"/>
              </a:spcAft>
              <a:buNone/>
            </a:pPr>
            <a:r>
              <a:t/>
            </a:r>
            <a:endParaRPr sz="1500">
              <a:solidFill>
                <a:srgbClr val="000000"/>
              </a:solidFill>
              <a:latin typeface="Oswald"/>
              <a:ea typeface="Oswald"/>
              <a:cs typeface="Oswald"/>
              <a:sym typeface="Oswald"/>
            </a:endParaRPr>
          </a:p>
          <a:p>
            <a:pPr indent="0" lvl="0" marL="0" rtl="0" algn="l">
              <a:spcBef>
                <a:spcPts val="0"/>
              </a:spcBef>
              <a:spcAft>
                <a:spcPts val="1600"/>
              </a:spcAft>
              <a:buNone/>
            </a:pPr>
            <a:r>
              <a:rPr lang="en" sz="1400">
                <a:solidFill>
                  <a:srgbClr val="000000"/>
                </a:solidFill>
                <a:latin typeface="Oswald Light"/>
                <a:ea typeface="Oswald Light"/>
                <a:cs typeface="Oswald Light"/>
                <a:sym typeface="Oswald Light"/>
              </a:rPr>
              <a:t>    </a:t>
            </a:r>
            <a:endParaRPr sz="1800">
              <a:solidFill>
                <a:srgbClr val="000000"/>
              </a:solidFill>
              <a:latin typeface="Oswald Light"/>
              <a:ea typeface="Oswald Light"/>
              <a:cs typeface="Oswald Light"/>
              <a:sym typeface="Oswald Light"/>
            </a:endParaRPr>
          </a:p>
        </p:txBody>
      </p:sp>
      <p:pic>
        <p:nvPicPr>
          <p:cNvPr descr="Open Chromebook laptop computer" id="130" name="Google Shape;130;p21"/>
          <p:cNvPicPr preferRelativeResize="0"/>
          <p:nvPr/>
        </p:nvPicPr>
        <p:blipFill>
          <a:blip r:embed="rId9">
            <a:alphaModFix/>
          </a:blip>
          <a:stretch>
            <a:fillRect/>
          </a:stretch>
        </p:blipFill>
        <p:spPr>
          <a:xfrm>
            <a:off x="4571917" y="978250"/>
            <a:ext cx="4473036" cy="2652474"/>
          </a:xfrm>
          <a:prstGeom prst="rect">
            <a:avLst/>
          </a:prstGeom>
          <a:noFill/>
          <a:ln>
            <a:noFill/>
          </a:ln>
        </p:spPr>
      </p:pic>
      <p:pic>
        <p:nvPicPr>
          <p:cNvPr id="131" name="Google Shape;131;p21"/>
          <p:cNvPicPr preferRelativeResize="0"/>
          <p:nvPr/>
        </p:nvPicPr>
        <p:blipFill rotWithShape="1">
          <a:blip r:embed="rId10">
            <a:alphaModFix/>
          </a:blip>
          <a:srcRect b="2699" l="0" r="15469" t="-2700"/>
          <a:stretch/>
        </p:blipFill>
        <p:spPr>
          <a:xfrm>
            <a:off x="5125200" y="1208800"/>
            <a:ext cx="3343202" cy="1885425"/>
          </a:xfrm>
          <a:prstGeom prst="rect">
            <a:avLst/>
          </a:prstGeom>
          <a:noFill/>
          <a:ln>
            <a:noFill/>
          </a:ln>
        </p:spPr>
      </p:pic>
      <p:pic>
        <p:nvPicPr>
          <p:cNvPr descr="Portrait-oriented black smaptphone" id="132" name="Google Shape;132;p21"/>
          <p:cNvPicPr preferRelativeResize="0"/>
          <p:nvPr/>
        </p:nvPicPr>
        <p:blipFill>
          <a:blip r:embed="rId11">
            <a:alphaModFix/>
          </a:blip>
          <a:stretch>
            <a:fillRect/>
          </a:stretch>
        </p:blipFill>
        <p:spPr>
          <a:xfrm>
            <a:off x="7188601" y="1585375"/>
            <a:ext cx="1675825" cy="3291298"/>
          </a:xfrm>
          <a:prstGeom prst="rect">
            <a:avLst/>
          </a:prstGeom>
          <a:noFill/>
          <a:ln>
            <a:noFill/>
          </a:ln>
        </p:spPr>
      </p:pic>
      <p:pic>
        <p:nvPicPr>
          <p:cNvPr id="133" name="Google Shape;133;p21"/>
          <p:cNvPicPr preferRelativeResize="0"/>
          <p:nvPr/>
        </p:nvPicPr>
        <p:blipFill rotWithShape="1">
          <a:blip r:embed="rId12">
            <a:alphaModFix/>
          </a:blip>
          <a:srcRect b="0" l="0" r="0" t="0"/>
          <a:stretch/>
        </p:blipFill>
        <p:spPr>
          <a:xfrm>
            <a:off x="7269175" y="1858795"/>
            <a:ext cx="1514673" cy="269275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